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6" r:id="rId2"/>
    <p:sldId id="344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9" r:id="rId25"/>
    <p:sldId id="320" r:id="rId26"/>
    <p:sldId id="321" r:id="rId27"/>
    <p:sldId id="349" r:id="rId28"/>
    <p:sldId id="345" r:id="rId29"/>
    <p:sldId id="346" r:id="rId30"/>
    <p:sldId id="347" r:id="rId31"/>
    <p:sldId id="348" r:id="rId32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FC6F1-2371-4AC5-A7D7-72ADB7FE884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9F38CF-C840-4178-A388-B55DF9D277CB}">
      <dgm:prSet phldrT="[Текст]"/>
      <dgm:spPr/>
      <dgm:t>
        <a:bodyPr/>
        <a:lstStyle/>
        <a:p>
          <a:r>
            <a:rPr lang="ru-RU" dirty="0"/>
            <a:t>Понятия-индикаторы</a:t>
          </a:r>
        </a:p>
      </dgm:t>
    </dgm:pt>
    <dgm:pt modelId="{EDE481FA-321B-47B8-A421-124ADFE57290}" type="parTrans" cxnId="{E6E80D21-81C0-40C7-8923-57D97CFB5234}">
      <dgm:prSet/>
      <dgm:spPr/>
      <dgm:t>
        <a:bodyPr/>
        <a:lstStyle/>
        <a:p>
          <a:endParaRPr lang="ru-RU"/>
        </a:p>
      </dgm:t>
    </dgm:pt>
    <dgm:pt modelId="{65AAF6A3-E1E0-4FF4-A18B-F1ECCECC9DF6}" type="sibTrans" cxnId="{E6E80D21-81C0-40C7-8923-57D97CFB5234}">
      <dgm:prSet/>
      <dgm:spPr/>
      <dgm:t>
        <a:bodyPr/>
        <a:lstStyle/>
        <a:p>
          <a:endParaRPr lang="ru-RU"/>
        </a:p>
      </dgm:t>
    </dgm:pt>
    <dgm:pt modelId="{00C8FAE0-C6BE-43A3-AB52-7CC82E61560B}">
      <dgm:prSet phldrT="[Текст]"/>
      <dgm:spPr/>
      <dgm:t>
        <a:bodyPr/>
        <a:lstStyle/>
        <a:p>
          <a:r>
            <a:rPr lang="ru-RU" dirty="0"/>
            <a:t>структурные</a:t>
          </a:r>
        </a:p>
      </dgm:t>
    </dgm:pt>
    <dgm:pt modelId="{241A1C50-ADAF-4D0B-9FDC-277958CB3B56}" type="parTrans" cxnId="{5CE29D0E-9DCC-4F60-A74B-F44664DDD615}">
      <dgm:prSet/>
      <dgm:spPr/>
      <dgm:t>
        <a:bodyPr/>
        <a:lstStyle/>
        <a:p>
          <a:endParaRPr lang="ru-RU"/>
        </a:p>
      </dgm:t>
    </dgm:pt>
    <dgm:pt modelId="{A7275534-7EB3-432A-9969-A91863DF7109}" type="sibTrans" cxnId="{5CE29D0E-9DCC-4F60-A74B-F44664DDD615}">
      <dgm:prSet/>
      <dgm:spPr/>
      <dgm:t>
        <a:bodyPr/>
        <a:lstStyle/>
        <a:p>
          <a:endParaRPr lang="ru-RU"/>
        </a:p>
      </dgm:t>
    </dgm:pt>
    <dgm:pt modelId="{A80C09F7-AEF7-4CBC-A048-691F6DCA9314}">
      <dgm:prSet phldrT="[Текст]"/>
      <dgm:spPr/>
      <dgm:t>
        <a:bodyPr/>
        <a:lstStyle/>
        <a:p>
          <a:r>
            <a:rPr lang="ru-RU" dirty="0"/>
            <a:t>факторные</a:t>
          </a:r>
        </a:p>
      </dgm:t>
    </dgm:pt>
    <dgm:pt modelId="{39116E1E-8130-453F-BDFB-1DD0CFEF3889}" type="parTrans" cxnId="{1D55937B-A332-451A-9662-45747E329E06}">
      <dgm:prSet/>
      <dgm:spPr/>
      <dgm:t>
        <a:bodyPr/>
        <a:lstStyle/>
        <a:p>
          <a:endParaRPr lang="ru-RU"/>
        </a:p>
      </dgm:t>
    </dgm:pt>
    <dgm:pt modelId="{0BECD290-BD83-4550-A88D-E8A6359ACF0F}" type="sibTrans" cxnId="{1D55937B-A332-451A-9662-45747E329E06}">
      <dgm:prSet/>
      <dgm:spPr/>
      <dgm:t>
        <a:bodyPr/>
        <a:lstStyle/>
        <a:p>
          <a:endParaRPr lang="ru-RU"/>
        </a:p>
      </dgm:t>
    </dgm:pt>
    <dgm:pt modelId="{6B5F3EC3-FF6F-4753-A027-44A3CFD40FBD}" type="pres">
      <dgm:prSet presAssocID="{CE4FC6F1-2371-4AC5-A7D7-72ADB7FE884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F400C53-92BA-4490-84B5-7566670C229B}" type="pres">
      <dgm:prSet presAssocID="{869F38CF-C840-4178-A388-B55DF9D277CB}" presName="hierRoot1" presStyleCnt="0"/>
      <dgm:spPr/>
    </dgm:pt>
    <dgm:pt modelId="{19C43CD9-FB32-4489-92E8-519EE8F0B09F}" type="pres">
      <dgm:prSet presAssocID="{869F38CF-C840-4178-A388-B55DF9D277CB}" presName="composite" presStyleCnt="0"/>
      <dgm:spPr/>
    </dgm:pt>
    <dgm:pt modelId="{66849D10-D3B3-4A69-A2C6-C54E60FCDD32}" type="pres">
      <dgm:prSet presAssocID="{869F38CF-C840-4178-A388-B55DF9D277CB}" presName="background" presStyleLbl="node0" presStyleIdx="0" presStyleCnt="1"/>
      <dgm:spPr/>
    </dgm:pt>
    <dgm:pt modelId="{FC2A8C58-DF1B-4C64-B02B-A7DAC40B3427}" type="pres">
      <dgm:prSet presAssocID="{869F38CF-C840-4178-A388-B55DF9D277CB}" presName="text" presStyleLbl="fgAcc0" presStyleIdx="0" presStyleCnt="1">
        <dgm:presLayoutVars>
          <dgm:chPref val="3"/>
        </dgm:presLayoutVars>
      </dgm:prSet>
      <dgm:spPr/>
    </dgm:pt>
    <dgm:pt modelId="{3918F7DD-DCD0-48DF-813A-996A269439E4}" type="pres">
      <dgm:prSet presAssocID="{869F38CF-C840-4178-A388-B55DF9D277CB}" presName="hierChild2" presStyleCnt="0"/>
      <dgm:spPr/>
    </dgm:pt>
    <dgm:pt modelId="{41311560-FEEA-47B8-B2C4-AF4AA89CE108}" type="pres">
      <dgm:prSet presAssocID="{241A1C50-ADAF-4D0B-9FDC-277958CB3B56}" presName="Name10" presStyleLbl="parChTrans1D2" presStyleIdx="0" presStyleCnt="2"/>
      <dgm:spPr/>
    </dgm:pt>
    <dgm:pt modelId="{30389500-97B8-45D1-9170-AC443581C57A}" type="pres">
      <dgm:prSet presAssocID="{00C8FAE0-C6BE-43A3-AB52-7CC82E61560B}" presName="hierRoot2" presStyleCnt="0"/>
      <dgm:spPr/>
    </dgm:pt>
    <dgm:pt modelId="{6489F286-5C3C-44D1-B6C2-4F35DB864ACD}" type="pres">
      <dgm:prSet presAssocID="{00C8FAE0-C6BE-43A3-AB52-7CC82E61560B}" presName="composite2" presStyleCnt="0"/>
      <dgm:spPr/>
    </dgm:pt>
    <dgm:pt modelId="{AAE9BDA5-AD2E-4D31-8A50-114F20083943}" type="pres">
      <dgm:prSet presAssocID="{00C8FAE0-C6BE-43A3-AB52-7CC82E61560B}" presName="background2" presStyleLbl="node2" presStyleIdx="0" presStyleCnt="2"/>
      <dgm:spPr/>
    </dgm:pt>
    <dgm:pt modelId="{8453E7FE-3F34-4544-BB0F-61A6D325F38B}" type="pres">
      <dgm:prSet presAssocID="{00C8FAE0-C6BE-43A3-AB52-7CC82E61560B}" presName="text2" presStyleLbl="fgAcc2" presStyleIdx="0" presStyleCnt="2">
        <dgm:presLayoutVars>
          <dgm:chPref val="3"/>
        </dgm:presLayoutVars>
      </dgm:prSet>
      <dgm:spPr/>
    </dgm:pt>
    <dgm:pt modelId="{500474FA-1865-4A19-B3A4-A006D247719B}" type="pres">
      <dgm:prSet presAssocID="{00C8FAE0-C6BE-43A3-AB52-7CC82E61560B}" presName="hierChild3" presStyleCnt="0"/>
      <dgm:spPr/>
    </dgm:pt>
    <dgm:pt modelId="{9FF1E1EC-5CCF-44D7-BF09-0B590FF32B35}" type="pres">
      <dgm:prSet presAssocID="{39116E1E-8130-453F-BDFB-1DD0CFEF3889}" presName="Name10" presStyleLbl="parChTrans1D2" presStyleIdx="1" presStyleCnt="2"/>
      <dgm:spPr/>
    </dgm:pt>
    <dgm:pt modelId="{103B8C15-C504-4475-A982-15BD1C57AB45}" type="pres">
      <dgm:prSet presAssocID="{A80C09F7-AEF7-4CBC-A048-691F6DCA9314}" presName="hierRoot2" presStyleCnt="0"/>
      <dgm:spPr/>
    </dgm:pt>
    <dgm:pt modelId="{D1AA67E1-CCAD-453C-AB38-80A222D58C2A}" type="pres">
      <dgm:prSet presAssocID="{A80C09F7-AEF7-4CBC-A048-691F6DCA9314}" presName="composite2" presStyleCnt="0"/>
      <dgm:spPr/>
    </dgm:pt>
    <dgm:pt modelId="{4CE352EB-B78B-40A8-B5E8-9745ECE9F270}" type="pres">
      <dgm:prSet presAssocID="{A80C09F7-AEF7-4CBC-A048-691F6DCA9314}" presName="background2" presStyleLbl="node2" presStyleIdx="1" presStyleCnt="2"/>
      <dgm:spPr/>
    </dgm:pt>
    <dgm:pt modelId="{868A8FA3-6215-4089-A830-FF4BDAF5962C}" type="pres">
      <dgm:prSet presAssocID="{A80C09F7-AEF7-4CBC-A048-691F6DCA9314}" presName="text2" presStyleLbl="fgAcc2" presStyleIdx="1" presStyleCnt="2">
        <dgm:presLayoutVars>
          <dgm:chPref val="3"/>
        </dgm:presLayoutVars>
      </dgm:prSet>
      <dgm:spPr/>
    </dgm:pt>
    <dgm:pt modelId="{5E850CF2-6B04-419C-809F-C16A55B89CA1}" type="pres">
      <dgm:prSet presAssocID="{A80C09F7-AEF7-4CBC-A048-691F6DCA9314}" presName="hierChild3" presStyleCnt="0"/>
      <dgm:spPr/>
    </dgm:pt>
  </dgm:ptLst>
  <dgm:cxnLst>
    <dgm:cxn modelId="{5CE29D0E-9DCC-4F60-A74B-F44664DDD615}" srcId="{869F38CF-C840-4178-A388-B55DF9D277CB}" destId="{00C8FAE0-C6BE-43A3-AB52-7CC82E61560B}" srcOrd="0" destOrd="0" parTransId="{241A1C50-ADAF-4D0B-9FDC-277958CB3B56}" sibTransId="{A7275534-7EB3-432A-9969-A91863DF7109}"/>
    <dgm:cxn modelId="{E6E80D21-81C0-40C7-8923-57D97CFB5234}" srcId="{CE4FC6F1-2371-4AC5-A7D7-72ADB7FE884F}" destId="{869F38CF-C840-4178-A388-B55DF9D277CB}" srcOrd="0" destOrd="0" parTransId="{EDE481FA-321B-47B8-A421-124ADFE57290}" sibTransId="{65AAF6A3-E1E0-4FF4-A18B-F1ECCECC9DF6}"/>
    <dgm:cxn modelId="{3F68DE2F-7C7A-4B4C-BB1F-DD77BEE26984}" type="presOf" srcId="{00C8FAE0-C6BE-43A3-AB52-7CC82E61560B}" destId="{8453E7FE-3F34-4544-BB0F-61A6D325F38B}" srcOrd="0" destOrd="0" presId="urn:microsoft.com/office/officeart/2005/8/layout/hierarchy1"/>
    <dgm:cxn modelId="{91C9E530-5C1F-4AA8-8030-0CE4743B8354}" type="presOf" srcId="{869F38CF-C840-4178-A388-B55DF9D277CB}" destId="{FC2A8C58-DF1B-4C64-B02B-A7DAC40B3427}" srcOrd="0" destOrd="0" presId="urn:microsoft.com/office/officeart/2005/8/layout/hierarchy1"/>
    <dgm:cxn modelId="{DCF3C55C-6790-4C30-A46A-7F17C751525F}" type="presOf" srcId="{CE4FC6F1-2371-4AC5-A7D7-72ADB7FE884F}" destId="{6B5F3EC3-FF6F-4753-A027-44A3CFD40FBD}" srcOrd="0" destOrd="0" presId="urn:microsoft.com/office/officeart/2005/8/layout/hierarchy1"/>
    <dgm:cxn modelId="{152B046A-630A-4C68-952C-9C77D6E2C262}" type="presOf" srcId="{241A1C50-ADAF-4D0B-9FDC-277958CB3B56}" destId="{41311560-FEEA-47B8-B2C4-AF4AA89CE108}" srcOrd="0" destOrd="0" presId="urn:microsoft.com/office/officeart/2005/8/layout/hierarchy1"/>
    <dgm:cxn modelId="{1D55937B-A332-451A-9662-45747E329E06}" srcId="{869F38CF-C840-4178-A388-B55DF9D277CB}" destId="{A80C09F7-AEF7-4CBC-A048-691F6DCA9314}" srcOrd="1" destOrd="0" parTransId="{39116E1E-8130-453F-BDFB-1DD0CFEF3889}" sibTransId="{0BECD290-BD83-4550-A88D-E8A6359ACF0F}"/>
    <dgm:cxn modelId="{1CF0098B-6722-4810-8EBA-5E1D3CA97260}" type="presOf" srcId="{A80C09F7-AEF7-4CBC-A048-691F6DCA9314}" destId="{868A8FA3-6215-4089-A830-FF4BDAF5962C}" srcOrd="0" destOrd="0" presId="urn:microsoft.com/office/officeart/2005/8/layout/hierarchy1"/>
    <dgm:cxn modelId="{0B11A79E-CE9E-44BC-BF3F-7C67250968B8}" type="presOf" srcId="{39116E1E-8130-453F-BDFB-1DD0CFEF3889}" destId="{9FF1E1EC-5CCF-44D7-BF09-0B590FF32B35}" srcOrd="0" destOrd="0" presId="urn:microsoft.com/office/officeart/2005/8/layout/hierarchy1"/>
    <dgm:cxn modelId="{300E82D9-AB19-4EA2-AB4F-73C56A892886}" type="presParOf" srcId="{6B5F3EC3-FF6F-4753-A027-44A3CFD40FBD}" destId="{6F400C53-92BA-4490-84B5-7566670C229B}" srcOrd="0" destOrd="0" presId="urn:microsoft.com/office/officeart/2005/8/layout/hierarchy1"/>
    <dgm:cxn modelId="{D5ED46A0-E3CC-4B3E-A619-263F626C39D8}" type="presParOf" srcId="{6F400C53-92BA-4490-84B5-7566670C229B}" destId="{19C43CD9-FB32-4489-92E8-519EE8F0B09F}" srcOrd="0" destOrd="0" presId="urn:microsoft.com/office/officeart/2005/8/layout/hierarchy1"/>
    <dgm:cxn modelId="{01FF3627-3ACE-4657-835E-CD399DA14993}" type="presParOf" srcId="{19C43CD9-FB32-4489-92E8-519EE8F0B09F}" destId="{66849D10-D3B3-4A69-A2C6-C54E60FCDD32}" srcOrd="0" destOrd="0" presId="urn:microsoft.com/office/officeart/2005/8/layout/hierarchy1"/>
    <dgm:cxn modelId="{514FD9F8-738E-4046-8928-AA74A30F32E5}" type="presParOf" srcId="{19C43CD9-FB32-4489-92E8-519EE8F0B09F}" destId="{FC2A8C58-DF1B-4C64-B02B-A7DAC40B3427}" srcOrd="1" destOrd="0" presId="urn:microsoft.com/office/officeart/2005/8/layout/hierarchy1"/>
    <dgm:cxn modelId="{CD36B223-87C9-43B4-83C8-6EC2ED8C49F4}" type="presParOf" srcId="{6F400C53-92BA-4490-84B5-7566670C229B}" destId="{3918F7DD-DCD0-48DF-813A-996A269439E4}" srcOrd="1" destOrd="0" presId="urn:microsoft.com/office/officeart/2005/8/layout/hierarchy1"/>
    <dgm:cxn modelId="{B23BD0E4-BB06-482F-A9BB-0A6EDF747407}" type="presParOf" srcId="{3918F7DD-DCD0-48DF-813A-996A269439E4}" destId="{41311560-FEEA-47B8-B2C4-AF4AA89CE108}" srcOrd="0" destOrd="0" presId="urn:microsoft.com/office/officeart/2005/8/layout/hierarchy1"/>
    <dgm:cxn modelId="{9E805E8A-EFDF-465C-860D-B5980B88E561}" type="presParOf" srcId="{3918F7DD-DCD0-48DF-813A-996A269439E4}" destId="{30389500-97B8-45D1-9170-AC443581C57A}" srcOrd="1" destOrd="0" presId="urn:microsoft.com/office/officeart/2005/8/layout/hierarchy1"/>
    <dgm:cxn modelId="{38230341-4C7F-48BE-8DD2-FBFED5C00495}" type="presParOf" srcId="{30389500-97B8-45D1-9170-AC443581C57A}" destId="{6489F286-5C3C-44D1-B6C2-4F35DB864ACD}" srcOrd="0" destOrd="0" presId="urn:microsoft.com/office/officeart/2005/8/layout/hierarchy1"/>
    <dgm:cxn modelId="{C295B0C4-89FF-4684-843B-3A7F23F63251}" type="presParOf" srcId="{6489F286-5C3C-44D1-B6C2-4F35DB864ACD}" destId="{AAE9BDA5-AD2E-4D31-8A50-114F20083943}" srcOrd="0" destOrd="0" presId="urn:microsoft.com/office/officeart/2005/8/layout/hierarchy1"/>
    <dgm:cxn modelId="{C09ECF32-D670-4044-B34D-BB28769B7BFB}" type="presParOf" srcId="{6489F286-5C3C-44D1-B6C2-4F35DB864ACD}" destId="{8453E7FE-3F34-4544-BB0F-61A6D325F38B}" srcOrd="1" destOrd="0" presId="urn:microsoft.com/office/officeart/2005/8/layout/hierarchy1"/>
    <dgm:cxn modelId="{1A22C2B8-928E-4E5D-89E1-E15B4C9C6360}" type="presParOf" srcId="{30389500-97B8-45D1-9170-AC443581C57A}" destId="{500474FA-1865-4A19-B3A4-A006D247719B}" srcOrd="1" destOrd="0" presId="urn:microsoft.com/office/officeart/2005/8/layout/hierarchy1"/>
    <dgm:cxn modelId="{A0106C05-7E4E-4790-8583-C500DC215D56}" type="presParOf" srcId="{3918F7DD-DCD0-48DF-813A-996A269439E4}" destId="{9FF1E1EC-5CCF-44D7-BF09-0B590FF32B35}" srcOrd="2" destOrd="0" presId="urn:microsoft.com/office/officeart/2005/8/layout/hierarchy1"/>
    <dgm:cxn modelId="{E06CD8A8-A1CA-484E-9676-DF32249B34A9}" type="presParOf" srcId="{3918F7DD-DCD0-48DF-813A-996A269439E4}" destId="{103B8C15-C504-4475-A982-15BD1C57AB45}" srcOrd="3" destOrd="0" presId="urn:microsoft.com/office/officeart/2005/8/layout/hierarchy1"/>
    <dgm:cxn modelId="{610A52AF-89CA-4422-8BF0-D76BF5338D34}" type="presParOf" srcId="{103B8C15-C504-4475-A982-15BD1C57AB45}" destId="{D1AA67E1-CCAD-453C-AB38-80A222D58C2A}" srcOrd="0" destOrd="0" presId="urn:microsoft.com/office/officeart/2005/8/layout/hierarchy1"/>
    <dgm:cxn modelId="{BAFA1DA6-0036-4F99-916B-7B5A0D5A6ECA}" type="presParOf" srcId="{D1AA67E1-CCAD-453C-AB38-80A222D58C2A}" destId="{4CE352EB-B78B-40A8-B5E8-9745ECE9F270}" srcOrd="0" destOrd="0" presId="urn:microsoft.com/office/officeart/2005/8/layout/hierarchy1"/>
    <dgm:cxn modelId="{C31BE8A8-B6B6-4CFD-BD92-BDC21ABDB0F8}" type="presParOf" srcId="{D1AA67E1-CCAD-453C-AB38-80A222D58C2A}" destId="{868A8FA3-6215-4089-A830-FF4BDAF5962C}" srcOrd="1" destOrd="0" presId="urn:microsoft.com/office/officeart/2005/8/layout/hierarchy1"/>
    <dgm:cxn modelId="{A3ADEA9B-BE0B-4AC9-8FB5-7604656C94CC}" type="presParOf" srcId="{103B8C15-C504-4475-A982-15BD1C57AB45}" destId="{5E850CF2-6B04-419C-809F-C16A55B89C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1E1EC-5CCF-44D7-BF09-0B590FF32B35}">
      <dsp:nvSpPr>
        <dsp:cNvPr id="0" name=""/>
        <dsp:cNvSpPr/>
      </dsp:nvSpPr>
      <dsp:spPr>
        <a:xfrm>
          <a:off x="2943522" y="1195280"/>
          <a:ext cx="1149250" cy="546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722"/>
              </a:lnTo>
              <a:lnTo>
                <a:pt x="1149250" y="372722"/>
              </a:lnTo>
              <a:lnTo>
                <a:pt x="1149250" y="5469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311560-FEEA-47B8-B2C4-AF4AA89CE108}">
      <dsp:nvSpPr>
        <dsp:cNvPr id="0" name=""/>
        <dsp:cNvSpPr/>
      </dsp:nvSpPr>
      <dsp:spPr>
        <a:xfrm>
          <a:off x="1794271" y="1195280"/>
          <a:ext cx="1149250" cy="546938"/>
        </a:xfrm>
        <a:custGeom>
          <a:avLst/>
          <a:gdLst/>
          <a:ahLst/>
          <a:cxnLst/>
          <a:rect l="0" t="0" r="0" b="0"/>
          <a:pathLst>
            <a:path>
              <a:moveTo>
                <a:pt x="1149250" y="0"/>
              </a:moveTo>
              <a:lnTo>
                <a:pt x="1149250" y="372722"/>
              </a:lnTo>
              <a:lnTo>
                <a:pt x="0" y="372722"/>
              </a:lnTo>
              <a:lnTo>
                <a:pt x="0" y="5469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849D10-D3B3-4A69-A2C6-C54E60FCDD32}">
      <dsp:nvSpPr>
        <dsp:cNvPr id="0" name=""/>
        <dsp:cNvSpPr/>
      </dsp:nvSpPr>
      <dsp:spPr>
        <a:xfrm>
          <a:off x="2003226" y="1104"/>
          <a:ext cx="1880592" cy="119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2A8C58-DF1B-4C64-B02B-A7DAC40B3427}">
      <dsp:nvSpPr>
        <dsp:cNvPr id="0" name=""/>
        <dsp:cNvSpPr/>
      </dsp:nvSpPr>
      <dsp:spPr>
        <a:xfrm>
          <a:off x="2212181" y="199610"/>
          <a:ext cx="1880592" cy="1194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Понятия-индикаторы</a:t>
          </a:r>
        </a:p>
      </dsp:txBody>
      <dsp:txXfrm>
        <a:off x="2247157" y="234586"/>
        <a:ext cx="1810640" cy="1124224"/>
      </dsp:txXfrm>
    </dsp:sp>
    <dsp:sp modelId="{AAE9BDA5-AD2E-4D31-8A50-114F20083943}">
      <dsp:nvSpPr>
        <dsp:cNvPr id="0" name=""/>
        <dsp:cNvSpPr/>
      </dsp:nvSpPr>
      <dsp:spPr>
        <a:xfrm>
          <a:off x="853975" y="1742218"/>
          <a:ext cx="1880592" cy="119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3E7FE-3F34-4544-BB0F-61A6D325F38B}">
      <dsp:nvSpPr>
        <dsp:cNvPr id="0" name=""/>
        <dsp:cNvSpPr/>
      </dsp:nvSpPr>
      <dsp:spPr>
        <a:xfrm>
          <a:off x="1062930" y="1940725"/>
          <a:ext cx="1880592" cy="1194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структурные</a:t>
          </a:r>
        </a:p>
      </dsp:txBody>
      <dsp:txXfrm>
        <a:off x="1097906" y="1975701"/>
        <a:ext cx="1810640" cy="1124224"/>
      </dsp:txXfrm>
    </dsp:sp>
    <dsp:sp modelId="{4CE352EB-B78B-40A8-B5E8-9745ECE9F270}">
      <dsp:nvSpPr>
        <dsp:cNvPr id="0" name=""/>
        <dsp:cNvSpPr/>
      </dsp:nvSpPr>
      <dsp:spPr>
        <a:xfrm>
          <a:off x="3152477" y="1742218"/>
          <a:ext cx="1880592" cy="11941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A8FA3-6215-4089-A830-FF4BDAF5962C}">
      <dsp:nvSpPr>
        <dsp:cNvPr id="0" name=""/>
        <dsp:cNvSpPr/>
      </dsp:nvSpPr>
      <dsp:spPr>
        <a:xfrm>
          <a:off x="3361432" y="1940725"/>
          <a:ext cx="1880592" cy="11941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факторные</a:t>
          </a:r>
        </a:p>
      </dsp:txBody>
      <dsp:txXfrm>
        <a:off x="3396408" y="1975701"/>
        <a:ext cx="1810640" cy="1124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D513A-8A74-40EC-A435-16A7FE9678E0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B449B-B92F-498C-9220-45518542B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42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69D4C-BB72-4EFD-8249-DE6CD337B61B}" type="datetimeFigureOut">
              <a:rPr lang="ru-RU" smtClean="0"/>
              <a:t>31.08.2025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1741B-1DD3-41AD-822C-0D48A770C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03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287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7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870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72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660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6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85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7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6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8/31/2025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19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52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analiz.info/statistica/teoriya-veroyatnostej/normalnoe-raspredelenie-v-excel/" TargetMode="External"/><Relationship Id="rId2" Type="http://schemas.openxmlformats.org/officeDocument/2006/relationships/hyperlink" Target="https://ru.coursera.org/lecture/matematicheskiye-metody-v-psikhologii/vidieo-3-1-normal-noie-raspriedielieniie-pbNp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EDkDv7CzHP0&amp;ab_channel=EduSpb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732181"/>
            <a:ext cx="7772400" cy="1918952"/>
          </a:xfrm>
        </p:spPr>
        <p:txBody>
          <a:bodyPr>
            <a:noAutofit/>
          </a:bodyPr>
          <a:lstStyle/>
          <a:p>
            <a:r>
              <a:rPr lang="ru-RU" sz="3200" dirty="0"/>
              <a:t>Лекция 11. </a:t>
            </a:r>
            <a:r>
              <a:rPr lang="ru-RU" sz="3200" cap="none" dirty="0"/>
              <a:t>Психологическое измерение. </a:t>
            </a:r>
            <a:br>
              <a:rPr lang="ru-RU" sz="3200" cap="none" dirty="0"/>
            </a:br>
            <a:r>
              <a:rPr lang="ru-RU" sz="3200" cap="none" dirty="0"/>
              <a:t>Выбор метода статистического вывода</a:t>
            </a:r>
            <a:br>
              <a:rPr lang="ru-RU" sz="3200" cap="none" dirty="0"/>
            </a:br>
            <a:endParaRPr lang="ru-RU" sz="18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Мынбаева</a:t>
            </a:r>
            <a:r>
              <a:rPr lang="ru-RU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866447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38348" y="214290"/>
            <a:ext cx="7696200" cy="9144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ru-RU" alt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Типы признаков: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135188" y="1484313"/>
            <a:ext cx="8304212" cy="504031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</p:spPr>
        <p:txBody>
          <a:bodyPr vert="horz">
            <a:normAutofit/>
          </a:bodyPr>
          <a:lstStyle/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800" b="1" i="1" u="sng"/>
              <a:t>Количественные признаки</a:t>
            </a:r>
            <a:r>
              <a:rPr lang="ru-RU" sz="2800"/>
              <a:t> измеряются числовыми значениями (например, возраст, рост, вес, давление).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endParaRPr lang="ru-RU" sz="2800" i="1"/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800" b="1" i="1" u="sng"/>
              <a:t>Порядковые признаки</a:t>
            </a:r>
            <a:r>
              <a:rPr lang="ru-RU" sz="2800"/>
              <a:t> – могут быть измерены в шкалах (например, школьные оценки, степень тяжести заболевания – легкая (1), средняя (2), тяжелая (3) и т.д.).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defRPr/>
            </a:pPr>
            <a:endParaRPr lang="ru-RU" sz="2800" i="1"/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/>
            </a:pPr>
            <a:r>
              <a:rPr lang="ru-RU" sz="2800" b="1" i="1" u="sng"/>
              <a:t>Качественные признаки</a:t>
            </a:r>
            <a:r>
              <a:rPr lang="ru-RU" sz="2800"/>
              <a:t> – характеризуют некоторое состояние объекта, но не могут быть измерены количественно (например, пол, профессия, диагноз).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98790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81"/>
          <p:cNvGraphicFramePr>
            <a:graphicFrameLocks/>
          </p:cNvGraphicFramePr>
          <p:nvPr/>
        </p:nvGraphicFramePr>
        <p:xfrm>
          <a:off x="1703388" y="188913"/>
          <a:ext cx="8856662" cy="6507350"/>
        </p:xfrm>
        <a:graphic>
          <a:graphicData uri="http://schemas.openxmlformats.org/drawingml/2006/table">
            <a:tbl>
              <a:tblPr/>
              <a:tblGrid>
                <a:gridCol w="181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2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3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161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ПРИЗНАК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ИССЛЕДОВАНИЕ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53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симые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группы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Более двух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независи-мых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после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Тренинга/лечения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Одна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несколько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видов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лечения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Связь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признаков</a:t>
                      </a:r>
                      <a:endParaRPr kumimoji="0" lang="ru-RU" sz="20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57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Количествен-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(нормальное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распред.)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235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Стью-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дента</a:t>
                      </a: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Дисперсион-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 анализ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Парный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Стью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дента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Дисперсион-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ный анализ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повторных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измерений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Линейная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регрессия,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корреляция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Пирсона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1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Качественн.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235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</a:t>
                      </a:r>
                      <a:r>
                        <a:rPr kumimoji="0" lang="ru-RU" sz="2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7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Z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критерий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</a:t>
                      </a:r>
                      <a:r>
                        <a:rPr kumimoji="0" lang="ru-RU" sz="24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7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Мак-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Нимара</a:t>
                      </a:r>
                      <a:r>
                        <a:rPr kumimoji="0" lang="ru-RU" sz="1700" b="1" i="0" u="none" strike="noStrike" cap="none" normalizeH="0" baseline="3000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Кокрена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Коэффициент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сопряжен-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ности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1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Порядковый</a:t>
                      </a: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chemeClr val="folHlink">
                            <a:gamma/>
                            <a:tint val="2353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Манна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Уитни</a:t>
                      </a: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7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Крускала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Уоллиса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Уилкок-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сона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Фридмана</a:t>
                      </a:r>
                      <a:endParaRPr kumimoji="0" lang="ru-RU" sz="20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Ранговая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корреляция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Спирмена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655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корреляционного анализа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Проверяем гипотезу </a:t>
            </a:r>
            <a:r>
              <a:rPr lang="ru-RU" dirty="0">
                <a:solidFill>
                  <a:srgbClr val="0070C0"/>
                </a:solidFill>
              </a:rPr>
              <a:t>Н</a:t>
            </a:r>
            <a:r>
              <a:rPr lang="ru-RU" baseline="-25000" dirty="0">
                <a:solidFill>
                  <a:srgbClr val="0070C0"/>
                </a:solidFill>
              </a:rPr>
              <a:t>0</a:t>
            </a:r>
            <a:r>
              <a:rPr lang="ru-RU" dirty="0">
                <a:solidFill>
                  <a:srgbClr val="0070C0"/>
                </a:solidFill>
              </a:rPr>
              <a:t>: коэффициент корреляции равен 0</a:t>
            </a:r>
          </a:p>
          <a:p>
            <a:r>
              <a:rPr lang="ru-RU" dirty="0"/>
              <a:t>Условия: два признака измерены метрической или ранговой шкале на одной и той же выборке; б) связь между признаками является монотонной (не меняет направления по мере увеличения значений одного из признаков)</a:t>
            </a:r>
          </a:p>
          <a:p>
            <a:endParaRPr lang="ru-RU" dirty="0"/>
          </a:p>
          <a:p>
            <a:r>
              <a:rPr lang="ru-RU" dirty="0"/>
              <a:t>Методы: </a:t>
            </a:r>
          </a:p>
          <a:p>
            <a:r>
              <a:rPr lang="ru-RU" dirty="0"/>
              <a:t>Для метрических - </a:t>
            </a:r>
            <a:r>
              <a:rPr lang="en-US" i="1" dirty="0"/>
              <a:t>r-</a:t>
            </a:r>
            <a:r>
              <a:rPr lang="ru-RU" dirty="0"/>
              <a:t>Пирсона,</a:t>
            </a:r>
          </a:p>
          <a:p>
            <a:pPr marL="0" indent="0">
              <a:spcBef>
                <a:spcPts val="0"/>
              </a:spcBef>
              <a:buClrTx/>
              <a:buSzTx/>
              <a:buNone/>
              <a:defRPr/>
            </a:pPr>
            <a:r>
              <a:rPr lang="ru-RU" dirty="0"/>
              <a:t>Для порядковых - </a:t>
            </a:r>
            <a:r>
              <a:rPr lang="en-US" i="1" dirty="0"/>
              <a:t>r-</a:t>
            </a:r>
            <a:r>
              <a:rPr lang="ru-RU" dirty="0" err="1"/>
              <a:t>Спирмана</a:t>
            </a:r>
            <a:r>
              <a:rPr lang="ru-RU" dirty="0"/>
              <a:t>, </a:t>
            </a:r>
            <a:r>
              <a:rPr lang="ru-RU" dirty="0">
                <a:sym typeface="Symbol"/>
              </a:rPr>
              <a:t>-</a:t>
            </a:r>
            <a:r>
              <a:rPr lang="ru-RU" dirty="0" err="1">
                <a:sym typeface="Symbol"/>
              </a:rPr>
              <a:t>Кендала</a:t>
            </a:r>
            <a:r>
              <a:rPr lang="ru-RU" dirty="0">
                <a:sym typeface="Symbol"/>
              </a:rPr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37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8971" y="0"/>
            <a:ext cx="9720072" cy="1499616"/>
          </a:xfrm>
        </p:spPr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2 группы</a:t>
            </a:r>
          </a:p>
          <a:p>
            <a:pPr lvl="2"/>
            <a:r>
              <a:rPr lang="ru-RU" dirty="0">
                <a:solidFill>
                  <a:srgbClr val="FF0000"/>
                </a:solidFill>
              </a:rPr>
              <a:t>Анализ классификаций</a:t>
            </a:r>
          </a:p>
          <a:p>
            <a:pPr lvl="2"/>
            <a:r>
              <a:rPr lang="ru-RU" dirty="0">
                <a:solidFill>
                  <a:srgbClr val="FF0000"/>
                </a:solidFill>
              </a:rPr>
              <a:t>Анализ таблиц сопряженности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Анализ классификаций:</a:t>
            </a:r>
          </a:p>
          <a:p>
            <a:pPr lvl="2"/>
            <a:r>
              <a:rPr lang="ru-RU" dirty="0"/>
              <a:t>сравнение эмпирического и теоретического распределения;</a:t>
            </a:r>
            <a:endParaRPr lang="en-US" dirty="0"/>
          </a:p>
          <a:p>
            <a:pPr lvl="2"/>
            <a:r>
              <a:rPr lang="ru-RU" dirty="0"/>
              <a:t>Проверяем гипотезу Н</a:t>
            </a:r>
            <a:r>
              <a:rPr lang="ru-RU" baseline="-25000" dirty="0"/>
              <a:t>0</a:t>
            </a:r>
            <a:r>
              <a:rPr lang="ru-RU" dirty="0"/>
              <a:t>:</a:t>
            </a:r>
            <a:r>
              <a:rPr lang="en-US" dirty="0"/>
              <a:t> </a:t>
            </a:r>
            <a:r>
              <a:rPr lang="kk-KZ" dirty="0"/>
              <a:t>эмпирическое </a:t>
            </a:r>
            <a:r>
              <a:rPr lang="ru-RU" dirty="0"/>
              <a:t>(наблюдаемое) распределение не отличается от теоретического (ожидаемого)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Метод: критерий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kk-KZ" i="1" dirty="0">
                <a:solidFill>
                  <a:srgbClr val="0070C0"/>
                </a:solidFill>
              </a:rPr>
              <a:t>Пирсона</a:t>
            </a:r>
          </a:p>
          <a:p>
            <a:pPr lvl="2"/>
            <a:r>
              <a:rPr lang="kk-KZ" i="1" dirty="0">
                <a:solidFill>
                  <a:srgbClr val="0070C0"/>
                </a:solidFill>
              </a:rPr>
              <a:t>(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 согласия, критерий согласия</a:t>
            </a:r>
            <a:r>
              <a:rPr lang="kk-KZ" i="1" dirty="0">
                <a:solidFill>
                  <a:srgbClr val="0070C0"/>
                </a:solidFill>
              </a:rPr>
              <a:t>) </a:t>
            </a:r>
            <a:endParaRPr lang="en-US" i="1" dirty="0">
              <a:solidFill>
                <a:srgbClr val="0070C0"/>
              </a:solidFill>
            </a:endParaRPr>
          </a:p>
          <a:p>
            <a:pPr lvl="2"/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~0</a:t>
            </a:r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1296" y="1536395"/>
            <a:ext cx="5505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Примеры гипотез: зависит ли посещение занятий от дня недели; зависит ли посещение от времени занятий…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 </a:t>
            </a:r>
            <a:endParaRPr lang="ru-RU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</a:p>
          <a:p>
            <a:endParaRPr lang="en-US" i="1" dirty="0"/>
          </a:p>
          <a:p>
            <a:r>
              <a:rPr lang="kk-KZ" i="1" dirty="0"/>
              <a:t>Где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 </a:t>
            </a:r>
            <a:r>
              <a:rPr lang="en-US" i="1" dirty="0"/>
              <a:t> </a:t>
            </a:r>
          </a:p>
          <a:p>
            <a:endParaRPr lang="en-US" i="1" dirty="0"/>
          </a:p>
          <a:p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i="1" dirty="0"/>
              <a:t>1</a:t>
            </a:r>
            <a:r>
              <a:rPr lang="kk-KZ" i="1" dirty="0"/>
              <a:t> </a:t>
            </a:r>
            <a:r>
              <a:rPr lang="en-US" i="1" dirty="0"/>
              <a:t> </a:t>
            </a:r>
          </a:p>
          <a:p>
            <a:endParaRPr lang="en-US" i="1" dirty="0"/>
          </a:p>
          <a:p>
            <a:r>
              <a:rPr lang="kk-KZ" i="1" dirty="0"/>
              <a:t>По таблице определяют критическое значение критерия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ru-RU" i="1" baseline="-25000" dirty="0" err="1"/>
              <a:t>крит</a:t>
            </a:r>
            <a:r>
              <a:rPr lang="en-US" i="1" dirty="0"/>
              <a:t> </a:t>
            </a:r>
            <a:r>
              <a:rPr lang="kk-KZ" i="1" dirty="0"/>
              <a:t> для проверки нулевой гипотезы</a:t>
            </a: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81818" y="3000372"/>
            <a:ext cx="1428760" cy="646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28145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006" y="-1"/>
            <a:ext cx="9403628" cy="1545465"/>
          </a:xfrm>
        </p:spPr>
        <p:txBody>
          <a:bodyPr>
            <a:normAutofit/>
          </a:bodyPr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2928934"/>
            <a:ext cx="4041648" cy="3228026"/>
          </a:xfrm>
        </p:spPr>
        <p:txBody>
          <a:bodyPr>
            <a:normAutofit/>
          </a:bodyPr>
          <a:lstStyle/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746833897"/>
              </p:ext>
            </p:extLst>
          </p:nvPr>
        </p:nvGraphicFramePr>
        <p:xfrm>
          <a:off x="839418" y="2428868"/>
          <a:ext cx="7042535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85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ru-RU" i="1" baseline="-25000" dirty="0" err="1"/>
                        <a:t>эмп</a:t>
                      </a:r>
                      <a:r>
                        <a:rPr lang="en-US" i="1" dirty="0"/>
                        <a:t> </a:t>
                      </a:r>
                      <a:r>
                        <a:rPr lang="ru-RU" i="1" dirty="0"/>
                        <a:t>-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ru-RU" i="1" baseline="-25000" dirty="0" err="1"/>
                        <a:t>эмп</a:t>
                      </a:r>
                      <a:r>
                        <a:rPr lang="en-US" i="1" dirty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Красные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30/8=3,75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Синие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Зеленые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Белые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Желтые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Бирюзовые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Фиолетовые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Лиловые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ym typeface="Symbol"/>
                        </a:rPr>
                        <a:t> 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88126" y="1219787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r>
              <a:rPr lang="ru-RU" i="1" dirty="0"/>
              <a:t>			</a:t>
            </a:r>
            <a:r>
              <a:rPr lang="kk-KZ" i="1" dirty="0"/>
              <a:t>			</a:t>
            </a:r>
            <a:r>
              <a:rPr lang="ru-RU" i="1" dirty="0"/>
              <a:t>,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8547" y="1357298"/>
            <a:ext cx="2217373" cy="57150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738282" y="2143117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Задача: Исходные данные ниже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67701" y="2500307"/>
            <a:ext cx="350055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= 30/8= </a:t>
            </a:r>
          </a:p>
          <a:p>
            <a:endParaRPr lang="ru-RU" i="1" dirty="0"/>
          </a:p>
          <a:p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   </a:t>
            </a:r>
            <a:r>
              <a:rPr lang="en-US" dirty="0" err="1"/>
              <a:t>df</a:t>
            </a:r>
            <a:r>
              <a:rPr lang="en-US" dirty="0"/>
              <a:t>=7</a:t>
            </a:r>
            <a:r>
              <a:rPr lang="ru-RU" dirty="0"/>
              <a:t>  хи2= </a:t>
            </a:r>
          </a:p>
          <a:p>
            <a:endParaRPr lang="ru-RU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кр</a:t>
            </a:r>
            <a:r>
              <a:rPr lang="kk-KZ" i="1" dirty="0"/>
              <a:t> </a:t>
            </a:r>
            <a:r>
              <a:rPr lang="en-US" i="1" dirty="0"/>
              <a:t>           </a:t>
            </a:r>
            <a:r>
              <a:rPr lang="kk-KZ" i="1" dirty="0"/>
              <a:t>хи2</a:t>
            </a:r>
            <a:r>
              <a:rPr lang="ru-RU" i="1" dirty="0" err="1"/>
              <a:t>кр</a:t>
            </a:r>
            <a:r>
              <a:rPr lang="ru-RU" i="1" dirty="0"/>
              <a:t>=  </a:t>
            </a:r>
            <a:endParaRPr lang="kk-KZ" i="1" dirty="0"/>
          </a:p>
          <a:p>
            <a:r>
              <a:rPr lang="kk-KZ" i="1" dirty="0"/>
              <a:t>р=0,05</a:t>
            </a:r>
          </a:p>
          <a:p>
            <a:endParaRPr lang="kk-KZ" i="1" dirty="0"/>
          </a:p>
          <a:p>
            <a:r>
              <a:rPr lang="kk-KZ" i="1" dirty="0"/>
              <a:t>Если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en-US" i="1" baseline="-25000" dirty="0"/>
              <a:t>&lt;</a:t>
            </a:r>
            <a:r>
              <a:rPr lang="en-US" i="1" dirty="0"/>
              <a:t> 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кр</a:t>
            </a:r>
            <a:r>
              <a:rPr lang="kk-KZ" i="1" dirty="0"/>
              <a:t> </a:t>
            </a:r>
            <a:r>
              <a:rPr lang="ru-RU" i="1" dirty="0"/>
              <a:t>, то </a:t>
            </a:r>
          </a:p>
          <a:p>
            <a:r>
              <a:rPr lang="ru-RU" i="1" dirty="0"/>
              <a:t>Гипотеза Н</a:t>
            </a:r>
            <a:r>
              <a:rPr lang="ru-RU" i="1" baseline="-25000" dirty="0"/>
              <a:t>0</a:t>
            </a:r>
          </a:p>
          <a:p>
            <a:r>
              <a:rPr lang="ru-RU" i="1" dirty="0"/>
              <a:t> принимается</a:t>
            </a:r>
          </a:p>
          <a:p>
            <a:r>
              <a:rPr lang="ru-RU" i="1" dirty="0"/>
              <a:t>Нет различия между </a:t>
            </a:r>
          </a:p>
          <a:p>
            <a:r>
              <a:rPr lang="ru-RU" i="1" dirty="0"/>
              <a:t>эмпирическим и </a:t>
            </a:r>
            <a:r>
              <a:rPr lang="ru-RU" i="1" dirty="0" err="1"/>
              <a:t>теор</a:t>
            </a:r>
            <a:endParaRPr lang="ru-RU" i="1" dirty="0"/>
          </a:p>
          <a:p>
            <a:r>
              <a:rPr lang="ru-RU" i="1" dirty="0"/>
              <a:t>распределением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6902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_20201112_1146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3500419" y="1166797"/>
            <a:ext cx="5905541" cy="442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92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4096" y="0"/>
            <a:ext cx="9519538" cy="1214422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2928934"/>
            <a:ext cx="4041648" cy="3228026"/>
          </a:xfrm>
        </p:spPr>
        <p:txBody>
          <a:bodyPr>
            <a:normAutofit/>
          </a:bodyPr>
          <a:lstStyle/>
          <a:p>
            <a:pPr lvl="2"/>
            <a:endParaRPr lang="ru-RU" dirty="0"/>
          </a:p>
          <a:p>
            <a:pPr lvl="2"/>
            <a:endParaRPr lang="ru-RU" dirty="0"/>
          </a:p>
          <a:p>
            <a:pPr lvl="2"/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2"/>
          </p:nvPr>
        </p:nvGraphicFramePr>
        <p:xfrm>
          <a:off x="911424" y="3717032"/>
          <a:ext cx="821537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оценка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число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Ожидаемое</a:t>
                      </a:r>
                      <a:r>
                        <a:rPr lang="ru-RU" baseline="0" dirty="0"/>
                        <a:t> равномерное распределение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Остаток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540">
                <a:tc>
                  <a:txBody>
                    <a:bodyPr/>
                    <a:lstStyle/>
                    <a:p>
                      <a:r>
                        <a:rPr lang="ru-RU" dirty="0"/>
                        <a:t>Сумма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N=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25569" y="1179072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			</a:t>
            </a:r>
            <a:r>
              <a:rPr lang="kk-KZ" i="1" dirty="0"/>
              <a:t>			</a:t>
            </a:r>
            <a:r>
              <a:rPr lang="ru-RU" i="1" dirty="0"/>
              <a:t>,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  <a:endParaRPr lang="en-US" i="1" dirty="0"/>
          </a:p>
          <a:p>
            <a:endParaRPr lang="ru-RU" i="1" dirty="0"/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8547" y="1357298"/>
            <a:ext cx="2217373" cy="571504"/>
          </a:xfrm>
          <a:prstGeom prst="rect">
            <a:avLst/>
          </a:prstGeom>
          <a:noFill/>
        </p:spPr>
      </p:pic>
      <p:graphicFrame>
        <p:nvGraphicFramePr>
          <p:cNvPr id="9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1799484"/>
              </p:ext>
            </p:extLst>
          </p:nvPr>
        </p:nvGraphicFramePr>
        <p:xfrm>
          <a:off x="7655021" y="2940574"/>
          <a:ext cx="40417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Оценки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число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89972" y="2328769"/>
            <a:ext cx="9807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Задача: дети в одной из школ достигли успеха в обучении алгебре. Проведена контрольная работа, получены следующие результаты. Проверялось предположение о равномерном распределении оценок за контрольную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987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914" y="0"/>
            <a:ext cx="9720072" cy="1499616"/>
          </a:xfrm>
        </p:spPr>
        <p:txBody>
          <a:bodyPr/>
          <a:lstStyle/>
          <a:p>
            <a:r>
              <a:rPr lang="kk-KZ" dirty="0"/>
              <a:t>Анализ классификаций данных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"/>
          </p:nvPr>
        </p:nvSpPr>
        <p:spPr>
          <a:xfrm>
            <a:off x="609600" y="1893194"/>
            <a:ext cx="6206480" cy="4263766"/>
          </a:xfrm>
        </p:spPr>
        <p:txBody>
          <a:bodyPr>
            <a:normAutofit/>
          </a:bodyPr>
          <a:lstStyle/>
          <a:p>
            <a:r>
              <a:rPr lang="kk-KZ" dirty="0"/>
              <a:t>Проведено исследование клиентов 80 человек</a:t>
            </a:r>
            <a:r>
              <a:rPr lang="ru-RU" dirty="0"/>
              <a:t>, которые приходили в клинику с понедельника по пятницу. Было предположено, что клиенты приходили в клинику равномерно, кроме понедельника и среды. Предполагалось, что в понедельник придет в 2 раза больше клиентов, а в среду придет в 3 раза больше клиентов, чем в остальные дни.</a:t>
            </a:r>
          </a:p>
          <a:p>
            <a:r>
              <a:rPr lang="ru-RU" dirty="0"/>
              <a:t>Необходимо проверить гипотезу об отличии эмпирического и теоретического распределения частот от исследовательской модели. </a:t>
            </a:r>
            <a:r>
              <a:rPr lang="ru-RU" dirty="0">
                <a:sym typeface="Symbol" panose="05050102010706020507" pitchFamily="18" charset="2"/>
              </a:rPr>
              <a:t>=0,05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085349"/>
              </p:ext>
            </p:extLst>
          </p:nvPr>
        </p:nvGraphicFramePr>
        <p:xfrm>
          <a:off x="7680176" y="914399"/>
          <a:ext cx="4176464" cy="5040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Случай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Клиент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18">
                <a:tc>
                  <a:txBody>
                    <a:bodyPr/>
                    <a:lstStyle/>
                    <a:p>
                      <a:r>
                        <a:rPr lang="ru-RU" dirty="0"/>
                        <a:t>…</a:t>
                      </a:r>
                    </a:p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….</a:t>
                      </a:r>
                    </a:p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130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Таблица частот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7598976"/>
              </p:ext>
            </p:extLst>
          </p:nvPr>
        </p:nvGraphicFramePr>
        <p:xfrm>
          <a:off x="609600" y="1669961"/>
          <a:ext cx="538956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47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4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День недели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543112" y="1335024"/>
            <a:ext cx="4754880" cy="468662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Формулируем гипотезу</a:t>
            </a:r>
          </a:p>
          <a:p>
            <a:endParaRPr lang="ru-RU" dirty="0"/>
          </a:p>
          <a:p>
            <a:r>
              <a:rPr lang="en-US" dirty="0"/>
              <a:t>N=80</a:t>
            </a:r>
          </a:p>
          <a:p>
            <a:r>
              <a:rPr lang="en-US" dirty="0"/>
              <a:t>H0: </a:t>
            </a:r>
            <a:r>
              <a:rPr lang="kk-KZ" dirty="0"/>
              <a:t>Эмпирическое распределение соответствует теоретическому</a:t>
            </a:r>
          </a:p>
          <a:p>
            <a:r>
              <a:rPr lang="kk-KZ" dirty="0"/>
              <a:t>Сравниваемые доли посещений клиентами клиники соответствуют теоретическому распределению</a:t>
            </a:r>
          </a:p>
          <a:p>
            <a:r>
              <a:rPr lang="en-US" dirty="0"/>
              <a:t>H</a:t>
            </a:r>
            <a:r>
              <a:rPr lang="kk-KZ" dirty="0"/>
              <a:t>1</a:t>
            </a:r>
            <a:r>
              <a:rPr lang="en-US" dirty="0"/>
              <a:t>:</a:t>
            </a:r>
            <a:r>
              <a:rPr lang="kk-KZ" dirty="0"/>
              <a:t> Эмпирическое распределение не соответствует теоретическому</a:t>
            </a:r>
          </a:p>
          <a:p>
            <a:endParaRPr lang="kk-KZ" dirty="0"/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dirty="0"/>
              <a:t> </a:t>
            </a:r>
            <a:r>
              <a:rPr lang="en-US" i="1" dirty="0"/>
              <a:t>=</a:t>
            </a:r>
            <a:r>
              <a:rPr lang="ru-RU" i="1" dirty="0"/>
              <a:t>   </a:t>
            </a:r>
            <a:r>
              <a:rPr lang="kk-KZ" i="1" dirty="0"/>
              <a:t>			</a:t>
            </a:r>
            <a:r>
              <a:rPr lang="ru-RU" i="1" dirty="0"/>
              <a:t>,     г</a:t>
            </a:r>
            <a:r>
              <a:rPr lang="kk-KZ" i="1" dirty="0"/>
              <a:t>де </a:t>
            </a:r>
            <a:r>
              <a:rPr lang="en-US" i="1" dirty="0"/>
              <a:t>f </a:t>
            </a:r>
            <a:r>
              <a:rPr lang="ru-RU" i="1" baseline="-25000" dirty="0" err="1"/>
              <a:t>эмп</a:t>
            </a:r>
            <a:r>
              <a:rPr lang="en-US" i="1" dirty="0"/>
              <a:t> - </a:t>
            </a:r>
            <a:r>
              <a:rPr lang="kk-KZ" i="1" dirty="0"/>
              <a:t>эмпирическая частота</a:t>
            </a:r>
            <a:r>
              <a:rPr lang="ru-RU" i="1" dirty="0"/>
              <a:t>, </a:t>
            </a:r>
          </a:p>
          <a:p>
            <a:r>
              <a:rPr lang="kk-KZ" i="1" dirty="0"/>
              <a:t> </a:t>
            </a:r>
            <a:r>
              <a:rPr lang="en-US" i="1" dirty="0"/>
              <a:t>f </a:t>
            </a:r>
            <a:r>
              <a:rPr lang="en-US" i="1" baseline="-25000" dirty="0"/>
              <a:t>T</a:t>
            </a:r>
            <a:r>
              <a:rPr lang="ru-RU" i="1" dirty="0"/>
              <a:t> </a:t>
            </a:r>
            <a:r>
              <a:rPr lang="en-US" i="1" dirty="0"/>
              <a:t>– </a:t>
            </a:r>
            <a:r>
              <a:rPr lang="kk-KZ" i="1" dirty="0"/>
              <a:t>теоретическая частота</a:t>
            </a:r>
            <a:r>
              <a:rPr lang="ru-RU" i="1" dirty="0"/>
              <a:t>, </a:t>
            </a:r>
            <a:r>
              <a:rPr lang="en-US" i="1" dirty="0"/>
              <a:t>k- </a:t>
            </a:r>
            <a:r>
              <a:rPr lang="kk-KZ" i="1" dirty="0"/>
              <a:t>число разрядов признака. </a:t>
            </a:r>
            <a:r>
              <a:rPr lang="en-US" i="1" dirty="0" err="1"/>
              <a:t>df</a:t>
            </a:r>
            <a:r>
              <a:rPr lang="en-US" i="1" dirty="0"/>
              <a:t> = k-</a:t>
            </a:r>
            <a:r>
              <a:rPr lang="ru-RU" dirty="0"/>
              <a:t>1</a:t>
            </a:r>
          </a:p>
          <a:p>
            <a:endParaRPr lang="ru-RU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48128" y="4509120"/>
            <a:ext cx="2217373" cy="57150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4509120"/>
            <a:ext cx="5522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1) Суммы эмпирических и теоретических частот равны</a:t>
            </a:r>
          </a:p>
          <a:p>
            <a:r>
              <a:rPr lang="ru-RU" dirty="0"/>
              <a:t>2) Количество градаций более 5</a:t>
            </a:r>
          </a:p>
        </p:txBody>
      </p:sp>
    </p:spTree>
    <p:extLst>
      <p:ext uri="{BB962C8B-B14F-4D97-AF65-F5344CB8AC3E}">
        <p14:creationId xmlns:p14="http://schemas.microsoft.com/office/powerpoint/2010/main" val="3160939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145834855"/>
              </p:ext>
            </p:extLst>
          </p:nvPr>
        </p:nvGraphicFramePr>
        <p:xfrm>
          <a:off x="6099690" y="2413761"/>
          <a:ext cx="5895700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8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День</a:t>
                      </a:r>
                      <a:r>
                        <a:rPr lang="kk-KZ" baseline="0" dirty="0"/>
                        <a:t>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Эмпирич</a:t>
                      </a:r>
                      <a:r>
                        <a:rPr lang="ru-RU" baseline="0" dirty="0"/>
                        <a:t> частота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Теорет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распред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Остаток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86974105"/>
              </p:ext>
            </p:extLst>
          </p:nvPr>
        </p:nvGraphicFramePr>
        <p:xfrm>
          <a:off x="609600" y="2275268"/>
          <a:ext cx="5389565" cy="395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День недели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Частота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Теоретическая модель (из</a:t>
                      </a:r>
                      <a:r>
                        <a:rPr lang="ru-RU" baseline="0" dirty="0"/>
                        <a:t> задачи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Теоретическая частота</a:t>
                      </a:r>
                      <a:r>
                        <a:rPr lang="en-US" dirty="0"/>
                        <a:t> (</a:t>
                      </a:r>
                      <a:r>
                        <a:rPr lang="kk-KZ" dirty="0"/>
                        <a:t>доля</a:t>
                      </a:r>
                      <a:r>
                        <a:rPr lang="kk-KZ" baseline="0" dirty="0"/>
                        <a:t> х </a:t>
                      </a:r>
                      <a:r>
                        <a:rPr lang="en-US" baseline="0" dirty="0"/>
                        <a:t>N</a:t>
                      </a:r>
                      <a:r>
                        <a:rPr lang="en-US" dirty="0"/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0,375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0,125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40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9720" y="285728"/>
            <a:ext cx="82296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spcBef>
                <a:spcPct val="0"/>
              </a:spcBef>
              <a:defRPr/>
            </a:pPr>
            <a:r>
              <a:rPr lang="kk-KZ" sz="2800" dirty="0">
                <a:latin typeface="+mj-lt"/>
                <a:ea typeface="+mj-ea"/>
                <a:cs typeface="+mj-cs"/>
              </a:rPr>
              <a:t>Литература</a:t>
            </a:r>
            <a:endParaRPr lang="ru-RU" sz="28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1809719" y="1000109"/>
            <a:ext cx="9742629" cy="5857891"/>
          </a:xfrm>
        </p:spPr>
        <p:txBody>
          <a:bodyPr>
            <a:noAutofit/>
          </a:bodyPr>
          <a:lstStyle/>
          <a:p>
            <a:r>
              <a:rPr lang="ru-RU" sz="1600" dirty="0"/>
              <a:t>Новикова Н.В., Новиков А.И. Математические методы в психологии. – М., 2015 (</a:t>
            </a:r>
            <a:r>
              <a:rPr lang="en-US" sz="1600" dirty="0" err="1"/>
              <a:t>Exel</a:t>
            </a:r>
            <a:r>
              <a:rPr lang="en-US" sz="1600" dirty="0"/>
              <a:t> </a:t>
            </a:r>
            <a:r>
              <a:rPr lang="kk-KZ" sz="1600" dirty="0"/>
              <a:t>и </a:t>
            </a:r>
            <a:r>
              <a:rPr lang="en-US" sz="1600" dirty="0"/>
              <a:t>SPSS</a:t>
            </a:r>
            <a:r>
              <a:rPr lang="ru-RU" sz="1600" dirty="0"/>
              <a:t>)</a:t>
            </a:r>
          </a:p>
          <a:p>
            <a:r>
              <a:rPr lang="ru-RU" sz="1600" dirty="0"/>
              <a:t>Гребенникова, И. В. Методы математической обработки экспериментальных данных: </a:t>
            </a:r>
            <a:r>
              <a:rPr lang="ru-RU" sz="1600" dirty="0" err="1"/>
              <a:t>учеб-но-методическое</a:t>
            </a:r>
            <a:r>
              <a:rPr lang="ru-RU" sz="1600" dirty="0"/>
              <a:t> пособие / И. В. Гребенникова. — Екатеринбург : Изд-во  Урал. ун-та, 2015. — 124 с.</a:t>
            </a:r>
          </a:p>
          <a:p>
            <a:r>
              <a:rPr lang="ru-RU" sz="1600" dirty="0" err="1"/>
              <a:t>Наследов</a:t>
            </a:r>
            <a:r>
              <a:rPr lang="ru-RU" sz="1600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kk-KZ" sz="1600" dirty="0"/>
              <a:t>Болтаева Ә.М. Психологиялық ғылыми зерттеулерді ұйымдастыру: оқу құралы. – Алматы, 2015. – 122 б.</a:t>
            </a:r>
            <a:endParaRPr lang="ru-RU" sz="1600" dirty="0"/>
          </a:p>
          <a:p>
            <a:r>
              <a:rPr lang="ru-RU" sz="1600" dirty="0"/>
              <a:t>Титкова Л.С. Математические методы в психологии. - Владивосток, 2002. – 85с.</a:t>
            </a:r>
          </a:p>
          <a:p>
            <a:r>
              <a:rPr lang="ru-RU" sz="1600" dirty="0"/>
              <a:t>Сидоренко, Е. В.     Методы математической обработки в психологии [Текст] : монография / Е. В. Сидоренко. - Санкт-Петербург : Социально-психологический центр, 1996. - 349,[3] с.</a:t>
            </a:r>
          </a:p>
          <a:p>
            <a:r>
              <a:rPr lang="en-US" sz="1600" dirty="0"/>
              <a:t>George D., </a:t>
            </a:r>
            <a:r>
              <a:rPr lang="en-US" sz="1600" dirty="0" err="1"/>
              <a:t>Mallery</a:t>
            </a:r>
            <a:r>
              <a:rPr lang="en-US" sz="1600" dirty="0"/>
              <a:t> P. IBM SPSS Statistics 23 Step by Step: A Simple Guide and Reference. – </a:t>
            </a:r>
            <a:r>
              <a:rPr lang="en-US" sz="1600" dirty="0" err="1"/>
              <a:t>Routledge</a:t>
            </a:r>
            <a:r>
              <a:rPr lang="en-US" sz="1600" dirty="0"/>
              <a:t>, 2016. </a:t>
            </a:r>
            <a:endParaRPr lang="ru-RU" sz="1600" dirty="0"/>
          </a:p>
          <a:p>
            <a:r>
              <a:rPr lang="lt-LT" sz="1600" dirty="0">
                <a:hlinkClick r:id="rId2"/>
              </a:rPr>
              <a:t>https://ru.coursera.org/lecture/matematicheskiye-metody-v-psikhologii/vidieo-3-1-normal-noie-raspriedielieniie-pbNpV</a:t>
            </a:r>
            <a:endParaRPr lang="ru-RU" sz="1600" dirty="0"/>
          </a:p>
          <a:p>
            <a:endParaRPr lang="ru-RU" sz="1600" dirty="0"/>
          </a:p>
          <a:p>
            <a:r>
              <a:rPr lang="en-US" sz="1600" dirty="0"/>
              <a:t>Z-</a:t>
            </a:r>
            <a:r>
              <a:rPr lang="kk-KZ" sz="1600" dirty="0"/>
              <a:t>преобразование</a:t>
            </a:r>
          </a:p>
          <a:p>
            <a:r>
              <a:rPr lang="en-US" sz="1600" dirty="0">
                <a:hlinkClick r:id="rId3"/>
              </a:rPr>
              <a:t>https://statanaliz.info/statistica/teoriya-veroyatnostej/normalnoe-raspredelenie-v-excel/</a:t>
            </a:r>
            <a:endParaRPr lang="kk-KZ" sz="1600" dirty="0"/>
          </a:p>
          <a:p>
            <a:r>
              <a:rPr lang="kk-KZ" sz="1600" dirty="0"/>
              <a:t>Доска Гальтона </a:t>
            </a:r>
            <a:r>
              <a:rPr lang="en-US" sz="1600" dirty="0">
                <a:hlinkClick r:id="rId4"/>
              </a:rPr>
              <a:t>https://www.youtube.com/watch?v=EDkDv7CzHP0&amp;ab_channel=EduSpb</a:t>
            </a:r>
            <a:endParaRPr lang="kk-KZ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439848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3933056"/>
            <a:ext cx="5400600" cy="2592288"/>
          </a:xfrm>
        </p:spPr>
        <p:txBody>
          <a:bodyPr>
            <a:noAutofit/>
          </a:bodyPr>
          <a:lstStyle/>
          <a:p>
            <a:r>
              <a:rPr lang="en-US" sz="1400" i="1" dirty="0" err="1"/>
              <a:t>df</a:t>
            </a:r>
            <a:r>
              <a:rPr lang="en-US" sz="1400" i="1" dirty="0"/>
              <a:t> = k-</a:t>
            </a:r>
            <a:r>
              <a:rPr lang="ru-RU" sz="1400" dirty="0"/>
              <a:t>1 </a:t>
            </a:r>
            <a:r>
              <a:rPr lang="en-US" sz="1400" dirty="0" err="1"/>
              <a:t>df</a:t>
            </a:r>
            <a:r>
              <a:rPr lang="en-US" sz="1400" dirty="0"/>
              <a:t>=</a:t>
            </a:r>
            <a:r>
              <a:rPr lang="ru-RU" sz="1400" dirty="0"/>
              <a:t>4</a:t>
            </a:r>
            <a:br>
              <a:rPr lang="ru-RU" sz="1400" dirty="0"/>
            </a:b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kk-KZ" sz="1400" i="1" baseline="-25000" dirty="0"/>
              <a:t>эмп</a:t>
            </a:r>
            <a:r>
              <a:rPr lang="kk-KZ" sz="1400" i="1" dirty="0"/>
              <a:t> = 2,9333</a:t>
            </a:r>
            <a:br>
              <a:rPr lang="ru-RU" sz="1400" dirty="0"/>
            </a:b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kk-KZ" sz="1400" i="1" baseline="-25000" dirty="0"/>
              <a:t>кр</a:t>
            </a:r>
            <a:r>
              <a:rPr lang="kk-KZ" sz="1400" i="1" dirty="0"/>
              <a:t> = 9,488</a:t>
            </a:r>
            <a:br>
              <a:rPr lang="kk-KZ" sz="1400" i="1" dirty="0"/>
            </a:br>
            <a:r>
              <a:rPr lang="kk-KZ" sz="1400" i="1" dirty="0"/>
              <a:t>р=0,05 (</a:t>
            </a:r>
            <a:r>
              <a:rPr lang="ru-RU" sz="1400" dirty="0">
                <a:sym typeface="Symbol" panose="05050102010706020507" pitchFamily="18" charset="2"/>
              </a:rPr>
              <a:t>=0,05</a:t>
            </a:r>
            <a:r>
              <a:rPr lang="kk-KZ" sz="1400" i="1" dirty="0"/>
              <a:t>)</a:t>
            </a:r>
            <a:br>
              <a:rPr lang="kk-KZ" sz="1400" i="1" dirty="0"/>
            </a:br>
            <a:br>
              <a:rPr lang="kk-KZ" sz="1400" i="1" dirty="0"/>
            </a:br>
            <a:r>
              <a:rPr lang="kk-KZ" sz="1400" i="1" dirty="0"/>
              <a:t>Если </a:t>
            </a: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en-US" sz="1400" i="1" baseline="-25000" dirty="0"/>
              <a:t>&lt;</a:t>
            </a:r>
            <a:r>
              <a:rPr lang="en-US" sz="1400" i="1" dirty="0"/>
              <a:t> </a:t>
            </a:r>
            <a:r>
              <a:rPr lang="kk-KZ" sz="1400" i="1" dirty="0">
                <a:sym typeface="Symbol"/>
              </a:rPr>
              <a:t></a:t>
            </a:r>
            <a:r>
              <a:rPr lang="kk-KZ" sz="1400" i="1" baseline="30000" dirty="0"/>
              <a:t>2</a:t>
            </a:r>
            <a:r>
              <a:rPr lang="kk-KZ" sz="1400" i="1" baseline="-25000" dirty="0"/>
              <a:t>кр</a:t>
            </a:r>
            <a:r>
              <a:rPr lang="kk-KZ" sz="1400" i="1" dirty="0"/>
              <a:t> </a:t>
            </a:r>
            <a:r>
              <a:rPr lang="ru-RU" sz="1400" i="1" dirty="0"/>
              <a:t>, то гипотеза Н</a:t>
            </a:r>
            <a:r>
              <a:rPr lang="ru-RU" sz="1400" i="1" baseline="-25000" dirty="0"/>
              <a:t>0 </a:t>
            </a:r>
            <a:r>
              <a:rPr lang="ru-RU" sz="1400" i="1" dirty="0"/>
              <a:t> принимается</a:t>
            </a:r>
            <a:br>
              <a:rPr lang="ru-RU" sz="1400" i="1" dirty="0"/>
            </a:br>
            <a:r>
              <a:rPr lang="ru-RU" sz="1400" i="1" dirty="0"/>
              <a:t>Нет различия между эмпирическим и </a:t>
            </a:r>
            <a:r>
              <a:rPr lang="ru-RU" sz="1400" i="1" dirty="0" err="1"/>
              <a:t>теор</a:t>
            </a:r>
            <a:r>
              <a:rPr lang="ru-RU" sz="1400" i="1" dirty="0"/>
              <a:t>. распределением</a:t>
            </a:r>
            <a:br>
              <a:rPr lang="ru-RU" sz="1400" dirty="0"/>
            </a:br>
            <a:endParaRPr lang="ru-RU" sz="1400" dirty="0"/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3267718"/>
              </p:ext>
            </p:extLst>
          </p:nvPr>
        </p:nvGraphicFramePr>
        <p:xfrm>
          <a:off x="575559" y="188640"/>
          <a:ext cx="9950897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4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3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53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День</a:t>
                      </a:r>
                      <a:r>
                        <a:rPr lang="kk-KZ" baseline="0" dirty="0"/>
                        <a:t> недели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Эмпирич</a:t>
                      </a:r>
                      <a:r>
                        <a:rPr lang="ru-RU" baseline="0" dirty="0"/>
                        <a:t> частота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Теорет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распред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Остаток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u="sng" dirty="0"/>
                        <a:t>(</a:t>
                      </a:r>
                      <a:r>
                        <a:rPr lang="en-US" i="1" u="sng" dirty="0"/>
                        <a:t>f </a:t>
                      </a:r>
                      <a:r>
                        <a:rPr lang="ru-RU" i="1" u="sng" baseline="-25000" dirty="0" err="1"/>
                        <a:t>эмп</a:t>
                      </a:r>
                      <a:r>
                        <a:rPr lang="en-US" i="1" u="sng" dirty="0"/>
                        <a:t> </a:t>
                      </a:r>
                      <a:r>
                        <a:rPr lang="ru-RU" i="1" u="sng" dirty="0"/>
                        <a:t>-</a:t>
                      </a:r>
                      <a:r>
                        <a:rPr lang="en-US" i="1" u="sng" dirty="0"/>
                        <a:t>f </a:t>
                      </a:r>
                      <a:r>
                        <a:rPr lang="en-US" i="1" u="sng" baseline="-25000" dirty="0"/>
                        <a:t>T</a:t>
                      </a:r>
                      <a:r>
                        <a:rPr lang="ru-RU" i="1" u="sng" dirty="0"/>
                        <a:t> )</a:t>
                      </a:r>
                      <a:r>
                        <a:rPr lang="ru-RU" i="1" u="none" baseline="30000" dirty="0"/>
                        <a:t>2</a:t>
                      </a:r>
                      <a:endParaRPr lang="ru-RU" u="sng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baseline="0" dirty="0"/>
                        <a:t>     </a:t>
                      </a:r>
                      <a:r>
                        <a:rPr lang="en-US" i="1" dirty="0"/>
                        <a:t>f </a:t>
                      </a:r>
                      <a:r>
                        <a:rPr lang="en-US" i="1" baseline="-25000" dirty="0"/>
                        <a:t>T</a:t>
                      </a:r>
                      <a:r>
                        <a:rPr lang="ru-RU" i="1" dirty="0"/>
                        <a:t> </a:t>
                      </a:r>
                      <a:endParaRPr lang="ru-RU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среда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56040" y="3663022"/>
            <a:ext cx="48245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Ответ: </a:t>
            </a:r>
          </a:p>
          <a:p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эмп</a:t>
            </a:r>
            <a:r>
              <a:rPr lang="kk-KZ" i="1" dirty="0"/>
              <a:t> = 2,9333, </a:t>
            </a:r>
            <a:r>
              <a:rPr lang="en-US" dirty="0" err="1"/>
              <a:t>df</a:t>
            </a:r>
            <a:r>
              <a:rPr lang="en-US" dirty="0"/>
              <a:t>=</a:t>
            </a:r>
            <a:r>
              <a:rPr lang="ru-RU" dirty="0"/>
              <a:t>4, </a:t>
            </a:r>
            <a:r>
              <a:rPr lang="ru-RU" dirty="0">
                <a:sym typeface="Symbol" panose="05050102010706020507" pitchFamily="18" charset="2"/>
              </a:rPr>
              <a:t>=0,05, </a:t>
            </a:r>
            <a:r>
              <a:rPr lang="en-US" dirty="0">
                <a:sym typeface="Symbol" panose="05050102010706020507" pitchFamily="18" charset="2"/>
              </a:rPr>
              <a:t>H0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kk-KZ" dirty="0">
                <a:sym typeface="Symbol" panose="05050102010706020507" pitchFamily="18" charset="2"/>
              </a:rPr>
              <a:t>Нет статистически значимых различий между эмпирическим распределением и теоретической моделью</a:t>
            </a:r>
            <a:r>
              <a:rPr lang="ru-RU" dirty="0">
                <a:sym typeface="Symbol" panose="05050102010706020507" pitchFamily="18" charset="2"/>
              </a:rPr>
              <a:t>: </a:t>
            </a:r>
            <a:r>
              <a:rPr lang="ru-RU" dirty="0"/>
              <a:t>в понедельник приходит в 2 раза больше клиентов, и в среду приходит в 3 раза больше клиентов, чем в остальные дни.</a:t>
            </a:r>
          </a:p>
          <a:p>
            <a:r>
              <a:rPr lang="ru-RU" dirty="0"/>
              <a:t>(</a:t>
            </a:r>
            <a:r>
              <a:rPr lang="kk-KZ" i="1" dirty="0">
                <a:sym typeface="Symbol"/>
              </a:rPr>
              <a:t></a:t>
            </a:r>
            <a:r>
              <a:rPr lang="kk-KZ" i="1" baseline="30000" dirty="0"/>
              <a:t>2</a:t>
            </a:r>
            <a:r>
              <a:rPr lang="kk-KZ" i="1" baseline="-25000" dirty="0"/>
              <a:t>эмп</a:t>
            </a:r>
            <a:r>
              <a:rPr lang="kk-KZ" i="1" dirty="0"/>
              <a:t> = 2,9333, </a:t>
            </a:r>
            <a:r>
              <a:rPr lang="en-US" dirty="0" err="1"/>
              <a:t>df</a:t>
            </a:r>
            <a:r>
              <a:rPr lang="en-US" dirty="0"/>
              <a:t>=</a:t>
            </a:r>
            <a:r>
              <a:rPr lang="ru-RU" dirty="0"/>
              <a:t>4, </a:t>
            </a:r>
            <a:r>
              <a:rPr lang="ru-RU" dirty="0">
                <a:sym typeface="Symbol" panose="05050102010706020507" pitchFamily="18" charset="2"/>
              </a:rPr>
              <a:t>=0,05, </a:t>
            </a:r>
            <a:r>
              <a:rPr lang="en-US" dirty="0">
                <a:sym typeface="Symbol" panose="05050102010706020507" pitchFamily="18" charset="2"/>
              </a:rPr>
              <a:t>H0</a:t>
            </a:r>
            <a:r>
              <a:rPr lang="ru-RU" dirty="0"/>
              <a:t>)</a:t>
            </a:r>
            <a:r>
              <a:rPr lang="kk-KZ" i="1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215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0"/>
            <a:ext cx="10878355" cy="1499616"/>
          </a:xfrm>
        </p:spPr>
        <p:txBody>
          <a:bodyPr/>
          <a:lstStyle/>
          <a:p>
            <a:r>
              <a:rPr lang="kk-KZ" dirty="0"/>
              <a:t>Анализ таблиц сопряженности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2281808"/>
          </a:xfrm>
        </p:spPr>
        <p:txBody>
          <a:bodyPr/>
          <a:lstStyle/>
          <a:p>
            <a:r>
              <a:rPr lang="ru-RU" dirty="0"/>
              <a:t>Была проведена выборка абитуриентов - 98. Для выборки определены: а) пол, б) одна из 4 предпочитаемых специальностей. Результаты представлены в таблице.</a:t>
            </a:r>
          </a:p>
          <a:p>
            <a:r>
              <a:rPr lang="ru-RU" dirty="0"/>
              <a:t>Проверьте гипотезу: предпочтения у юношей и девушек в выборе специальностей совпадают.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31504" y="3577208"/>
          <a:ext cx="812800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Пол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dirty="0"/>
                        <a:t>факультеты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Сумма выборки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Сумма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r>
                        <a:rPr lang="en-US" dirty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  <a:r>
                        <a:rPr lang="en-US" dirty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36853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Для данной задачи использовать формулу для двух распределений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Проведено две серии наблюдений</a:t>
            </a:r>
          </a:p>
          <a:p>
            <a:r>
              <a:rPr lang="ru-RU" dirty="0"/>
              <a:t>х</a:t>
            </a:r>
            <a:r>
              <a:rPr lang="en-US" baseline="-25000" dirty="0" err="1"/>
              <a:t>i</a:t>
            </a:r>
            <a:r>
              <a:rPr lang="en-US" dirty="0"/>
              <a:t> 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endParaRPr lang="en-US" baseline="-25000" dirty="0"/>
          </a:p>
          <a:p>
            <a:pPr marL="0" indent="0">
              <a:buNone/>
            </a:pPr>
            <a:r>
              <a:rPr lang="ru-RU" dirty="0"/>
              <a:t>    </a:t>
            </a:r>
            <a:r>
              <a:rPr lang="en-US" dirty="0"/>
              <a:t>n</a:t>
            </a:r>
            <a:r>
              <a:rPr lang="en-US" baseline="-25000" dirty="0"/>
              <a:t>1</a:t>
            </a:r>
            <a:r>
              <a:rPr lang="en-US" dirty="0"/>
              <a:t> n</a:t>
            </a:r>
            <a:r>
              <a:rPr lang="en-US" baseline="-25000" dirty="0"/>
              <a:t>2</a:t>
            </a:r>
            <a:r>
              <a:rPr lang="en-US" dirty="0"/>
              <a:t>			n</a:t>
            </a:r>
            <a:r>
              <a:rPr lang="en-US" baseline="-25000" dirty="0"/>
              <a:t>1</a:t>
            </a:r>
            <a:r>
              <a:rPr lang="en-US" dirty="0"/>
              <a:t>+n</a:t>
            </a:r>
            <a:r>
              <a:rPr lang="en-US" baseline="-25000" dirty="0"/>
              <a:t>2</a:t>
            </a:r>
            <a:r>
              <a:rPr lang="en-US" dirty="0"/>
              <a:t>&gt;40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H0: </a:t>
            </a:r>
            <a:r>
              <a:rPr lang="ru-RU" dirty="0"/>
              <a:t>Законы распределения случайных величин Х и У одинаковы в обеих рассматриваемых совокупностях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H1: </a:t>
            </a:r>
            <a:r>
              <a:rPr lang="ru-RU" dirty="0"/>
              <a:t>Законы распределения случайных величин Х и У различны в обеих рассматриваемых совокупностях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864359993"/>
              </p:ext>
            </p:extLst>
          </p:nvPr>
        </p:nvGraphicFramePr>
        <p:xfrm>
          <a:off x="6151205" y="2174240"/>
          <a:ext cx="538797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75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84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dirty="0"/>
                        <a:t>выборки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Разряды</a:t>
                      </a:r>
                      <a:r>
                        <a:rPr lang="kk-KZ" baseline="0" dirty="0"/>
                        <a:t> исследуемого признака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11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12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1k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1</a:t>
                      </a:r>
                      <a:endParaRPr lang="ru-RU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21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22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2k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2</a:t>
                      </a:r>
                      <a:endParaRPr lang="ru-RU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ym typeface="Symbol" panose="05050102010706020507" pitchFamily="18" charset="2"/>
                        </a:rPr>
                        <a:t>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11</a:t>
                      </a:r>
                      <a:r>
                        <a:rPr lang="en-US" dirty="0"/>
                        <a:t>+m</a:t>
                      </a:r>
                      <a:r>
                        <a:rPr lang="en-US" baseline="-25000" dirty="0"/>
                        <a:t>21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21</a:t>
                      </a:r>
                      <a:r>
                        <a:rPr lang="en-US" dirty="0"/>
                        <a:t>+m</a:t>
                      </a:r>
                      <a:r>
                        <a:rPr lang="en-US" baseline="-25000" dirty="0"/>
                        <a:t>22</a:t>
                      </a:r>
                      <a:endParaRPr lang="ru-RU" baseline="-25000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</a:t>
                      </a:r>
                      <a:r>
                        <a:rPr lang="en-US" baseline="-25000" dirty="0"/>
                        <a:t>1k</a:t>
                      </a:r>
                      <a:r>
                        <a:rPr lang="en-US" dirty="0"/>
                        <a:t>+m</a:t>
                      </a:r>
                      <a:r>
                        <a:rPr lang="en-US" baseline="-25000" dirty="0"/>
                        <a:t>2k</a:t>
                      </a:r>
                      <a:endParaRPr lang="ru-RU" baseline="-25000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  <a:r>
                        <a:rPr lang="en-US" baseline="-25000" dirty="0"/>
                        <a:t>1</a:t>
                      </a:r>
                      <a:r>
                        <a:rPr lang="en-US" dirty="0"/>
                        <a:t>+n</a:t>
                      </a:r>
                      <a:r>
                        <a:rPr lang="en-US" baseline="-25000" dirty="0"/>
                        <a:t>2</a:t>
                      </a:r>
                      <a:endParaRPr lang="ru-RU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321986" y="4752039"/>
                <a:ext cx="5617948" cy="13054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dirty="0"/>
                  <a:t>Если </a:t>
                </a:r>
                <a:r>
                  <a:rPr lang="en-US" dirty="0" err="1"/>
                  <a:t>df</a:t>
                </a:r>
                <a:r>
                  <a:rPr lang="en-US" dirty="0"/>
                  <a:t>&gt;1 </a:t>
                </a:r>
                <a:r>
                  <a:rPr lang="kk-KZ" dirty="0"/>
                  <a:t>	</a:t>
                </a:r>
                <a:r>
                  <a:rPr lang="kk-KZ" i="1" dirty="0">
                    <a:sym typeface="Symbol"/>
                  </a:rPr>
                  <a:t></a:t>
                </a:r>
                <a:r>
                  <a:rPr lang="kk-KZ" i="1" baseline="30000" dirty="0"/>
                  <a:t>2</a:t>
                </a:r>
                <a:r>
                  <a:rPr lang="kk-KZ" i="1" baseline="-25000" dirty="0"/>
                  <a:t>эмп</a:t>
                </a:r>
                <a:r>
                  <a:rPr lang="en-US" dirty="0"/>
                  <a:t> </a:t>
                </a:r>
                <a:r>
                  <a:rPr lang="ru-RU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f>
                          <m:f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 err="1"/>
                  <a:t>df</a:t>
                </a:r>
                <a:r>
                  <a:rPr lang="en-US" dirty="0"/>
                  <a:t>=1		</a:t>
                </a:r>
                <a:r>
                  <a:rPr lang="kk-KZ" i="1" dirty="0">
                    <a:sym typeface="Symbol"/>
                  </a:rPr>
                  <a:t></a:t>
                </a:r>
                <a:r>
                  <a:rPr lang="kk-KZ" i="1" baseline="30000" dirty="0"/>
                  <a:t>2</a:t>
                </a:r>
                <a:r>
                  <a:rPr lang="kk-KZ" i="1" baseline="-25000" dirty="0"/>
                  <a:t>эмп</a:t>
                </a:r>
                <a:r>
                  <a:rPr lang="en-US" dirty="0"/>
                  <a:t> </a:t>
                </a:r>
                <a:r>
                  <a:rPr lang="ru-RU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nary>
                      <m:naryPr>
                        <m:chr m:val="∑"/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f>
                          <m:f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(|</m:t>
                                </m:r>
                                <m:d>
                                  <m:d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|−0,5)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</m:e>
                    </m:nary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986" y="4752039"/>
                <a:ext cx="5617948" cy="1305486"/>
              </a:xfrm>
              <a:prstGeom prst="rect">
                <a:avLst/>
              </a:prstGeom>
              <a:blipFill rotWithShape="0">
                <a:blip r:embed="rId2"/>
                <a:stretch>
                  <a:fillRect l="-8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250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sz="2800" i="1" dirty="0"/>
              <a:t>р=0,05 (</a:t>
            </a:r>
            <a:r>
              <a:rPr lang="ru-RU" sz="2800" dirty="0">
                <a:sym typeface="Symbol" panose="05050102010706020507" pitchFamily="18" charset="2"/>
              </a:rPr>
              <a:t>=0,05</a:t>
            </a:r>
            <a:r>
              <a:rPr lang="kk-KZ" sz="2800" i="1" dirty="0"/>
              <a:t>)</a:t>
            </a:r>
          </a:p>
          <a:p>
            <a:r>
              <a:rPr lang="en-US" sz="2800" i="1" dirty="0" err="1"/>
              <a:t>df</a:t>
            </a:r>
            <a:r>
              <a:rPr lang="en-US" sz="2800" i="1" dirty="0"/>
              <a:t>=k-1    			</a:t>
            </a:r>
            <a:r>
              <a:rPr lang="en-US" sz="2800" i="1" dirty="0" err="1"/>
              <a:t>df</a:t>
            </a:r>
            <a:r>
              <a:rPr lang="en-US" sz="2800" i="1" dirty="0"/>
              <a:t>=4-1=3</a:t>
            </a:r>
          </a:p>
          <a:p>
            <a:r>
              <a:rPr lang="kk-KZ" sz="2800" i="1" dirty="0"/>
              <a:t>Если </a:t>
            </a:r>
            <a:r>
              <a:rPr lang="kk-KZ" sz="2800" i="1" dirty="0">
                <a:sym typeface="Symbol"/>
              </a:rPr>
              <a:t></a:t>
            </a:r>
            <a:r>
              <a:rPr lang="kk-KZ" sz="2800" i="1" baseline="30000" dirty="0"/>
              <a:t>2</a:t>
            </a:r>
            <a:r>
              <a:rPr lang="en-US" sz="2800" i="1" baseline="-25000" dirty="0"/>
              <a:t>&lt;</a:t>
            </a:r>
            <a:r>
              <a:rPr lang="en-US" sz="2800" i="1" dirty="0"/>
              <a:t> </a:t>
            </a:r>
            <a:r>
              <a:rPr lang="kk-KZ" sz="2800" i="1" dirty="0">
                <a:sym typeface="Symbol"/>
              </a:rPr>
              <a:t></a:t>
            </a:r>
            <a:r>
              <a:rPr lang="kk-KZ" sz="2800" i="1" baseline="30000" dirty="0"/>
              <a:t>2</a:t>
            </a:r>
            <a:r>
              <a:rPr lang="kk-KZ" sz="2800" i="1" baseline="-25000" dirty="0"/>
              <a:t>кр</a:t>
            </a:r>
            <a:r>
              <a:rPr lang="kk-KZ" sz="2800" i="1" dirty="0"/>
              <a:t> </a:t>
            </a:r>
            <a:r>
              <a:rPr lang="ru-RU" sz="2800" i="1" dirty="0"/>
              <a:t>, то </a:t>
            </a:r>
            <a:r>
              <a:rPr lang="kk-KZ" sz="2800" i="1" dirty="0"/>
              <a:t>г</a:t>
            </a:r>
            <a:r>
              <a:rPr lang="ru-RU" sz="2800" i="1" dirty="0" err="1"/>
              <a:t>ипотеза</a:t>
            </a:r>
            <a:r>
              <a:rPr lang="ru-RU" sz="2800" i="1" dirty="0"/>
              <a:t> Н</a:t>
            </a:r>
            <a:r>
              <a:rPr lang="ru-RU" sz="2800" i="1" baseline="-25000" dirty="0"/>
              <a:t>0 </a:t>
            </a:r>
            <a:r>
              <a:rPr lang="ru-RU" sz="2800" i="1" dirty="0"/>
              <a:t> принимается</a:t>
            </a:r>
          </a:p>
          <a:p>
            <a:endParaRPr lang="ru-RU" sz="2800" i="1" dirty="0"/>
          </a:p>
          <a:p>
            <a:br>
              <a:rPr lang="kk-KZ" sz="2800" i="1" dirty="0"/>
            </a:br>
            <a:endParaRPr lang="en-US" sz="2800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47239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анализа номинативных данных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2 группы</a:t>
            </a:r>
          </a:p>
          <a:p>
            <a:pPr lvl="2"/>
            <a:r>
              <a:rPr lang="ru-RU" dirty="0"/>
              <a:t>Анализ классификаций</a:t>
            </a:r>
          </a:p>
          <a:p>
            <a:pPr lvl="2"/>
            <a:r>
              <a:rPr lang="ru-RU" dirty="0"/>
              <a:t>Анализ таблиц сопряженности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Анализ сопряженности:</a:t>
            </a:r>
          </a:p>
          <a:p>
            <a:pPr lvl="2"/>
            <a:r>
              <a:rPr lang="ru-RU" dirty="0"/>
              <a:t>сравнение двух или более распределений частот</a:t>
            </a:r>
          </a:p>
          <a:p>
            <a:pPr lvl="2"/>
            <a:endParaRPr lang="ru-RU" dirty="0"/>
          </a:p>
          <a:p>
            <a:pPr lvl="2"/>
            <a:r>
              <a:rPr lang="ru-RU" dirty="0"/>
              <a:t>Пример гипотезы: отличаются ли юноши и девушки по предпочитаемым хобби (по </a:t>
            </a:r>
            <a:r>
              <a:rPr lang="ru-RU" dirty="0" err="1"/>
              <a:t>Наследову</a:t>
            </a:r>
            <a:r>
              <a:rPr lang="ru-RU" dirty="0"/>
              <a:t> А.)</a:t>
            </a:r>
          </a:p>
          <a:p>
            <a:pPr lvl="2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949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spcBef>
                <a:spcPct val="0"/>
              </a:spcBef>
            </a:pPr>
            <a:r>
              <a:rPr lang="ru-RU" sz="2800" dirty="0"/>
              <a:t>Анализ таблиц сопряженности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Анализ переменных двух градаций</a:t>
            </a:r>
          </a:p>
          <a:p>
            <a:endParaRPr lang="ru-RU" dirty="0"/>
          </a:p>
          <a:p>
            <a:r>
              <a:rPr lang="ru-RU" dirty="0"/>
              <a:t>Таблицы сопряженности 2х2    (2 – врачи и психологи на 2 эмпирическое и теоретическое распределение)</a:t>
            </a:r>
          </a:p>
          <a:p>
            <a:endParaRPr lang="ru-RU" dirty="0"/>
          </a:p>
          <a:p>
            <a:pPr lvl="2"/>
            <a:r>
              <a:rPr lang="ru-RU" dirty="0"/>
              <a:t>Метод: критерий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kk-KZ" i="1" dirty="0">
                <a:solidFill>
                  <a:srgbClr val="0070C0"/>
                </a:solidFill>
              </a:rPr>
              <a:t>Пирсона</a:t>
            </a:r>
          </a:p>
          <a:p>
            <a:pPr lvl="2"/>
            <a:r>
              <a:rPr lang="kk-KZ" i="1" dirty="0">
                <a:solidFill>
                  <a:srgbClr val="0070C0"/>
                </a:solidFill>
              </a:rPr>
              <a:t>(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 согласия, критерий согласия</a:t>
            </a:r>
            <a:r>
              <a:rPr lang="kk-KZ" i="1" dirty="0">
                <a:solidFill>
                  <a:srgbClr val="0070C0"/>
                </a:solidFill>
              </a:rPr>
              <a:t>) </a:t>
            </a:r>
            <a:endParaRPr lang="en-US" i="1" dirty="0">
              <a:solidFill>
                <a:srgbClr val="0070C0"/>
              </a:solidFill>
            </a:endParaRPr>
          </a:p>
          <a:p>
            <a:pPr lvl="2"/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~0</a:t>
            </a:r>
            <a:endParaRPr lang="ru-RU" dirty="0"/>
          </a:p>
          <a:p>
            <a:endParaRPr lang="ru-RU" dirty="0"/>
          </a:p>
          <a:p>
            <a:r>
              <a:rPr lang="lt-LT" dirty="0"/>
              <a:t>https://www.coursera.org/learn/matematicheskiye-metody-v-psikhologii/lecture/zFvcm/vidieo-praktika-4-2-analiz-klassifikatsii-chast-2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548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>
          <a:xfrm>
            <a:off x="1024128" y="1867437"/>
            <a:ext cx="9720073" cy="4441923"/>
          </a:xfrm>
        </p:spPr>
        <p:txBody>
          <a:bodyPr>
            <a:normAutofit fontScale="85000" lnSpcReduction="20000"/>
          </a:bodyPr>
          <a:lstStyle/>
          <a:p>
            <a:r>
              <a:rPr lang="kk-KZ" dirty="0"/>
              <a:t>Из 50 опрошенных по поводу отношения к введению нового закона - 30 были </a:t>
            </a:r>
            <a:r>
              <a:rPr lang="ru-RU" dirty="0"/>
              <a:t>«за», 20 – «против» (выборка репрезентативна).  Можно ли предполагать на основании данного опроса, что в совокупности количество сторонников превышает количество противников нового закона?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n-US" dirty="0"/>
              <a:t>H</a:t>
            </a:r>
            <a:r>
              <a:rPr lang="kk-KZ" dirty="0"/>
              <a:t>0: сравниваемые доли равны между собой (эмпирическое распределение соответсвует равномерному)</a:t>
            </a:r>
          </a:p>
          <a:p>
            <a:r>
              <a:rPr lang="kk-KZ" dirty="0">
                <a:sym typeface="Symbol" panose="05050102010706020507" pitchFamily="18" charset="2"/>
              </a:rPr>
              <a:t>=0,05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59496" y="2708920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Распределение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Эмпирическое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теоретическое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«за»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«против»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2988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2-е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466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10, 15, 16, 17, 19, 20, 21, 21, 22, 24, 25, 25, 26, 27, 27, 28, 29, 29, 32, 33, 34, 34, 35, 37, 39, 40,  41, 43, 44, 47</a:t>
            </a:r>
          </a:p>
        </p:txBody>
      </p:sp>
    </p:spTree>
    <p:extLst>
      <p:ext uri="{BB962C8B-B14F-4D97-AF65-F5344CB8AC3E}">
        <p14:creationId xmlns:p14="http://schemas.microsoft.com/office/powerpoint/2010/main" val="18303536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-187516"/>
            <a:ext cx="9720072" cy="1499616"/>
          </a:xfrm>
        </p:spPr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24128" y="701899"/>
            <a:ext cx="9720073" cy="6156101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1курс 2 курс</a:t>
            </a:r>
          </a:p>
          <a:p>
            <a:r>
              <a:rPr lang="ru-RU" dirty="0"/>
              <a:t>30 	24</a:t>
            </a:r>
          </a:p>
          <a:p>
            <a:r>
              <a:rPr lang="ru-RU" dirty="0"/>
              <a:t>27	 17</a:t>
            </a:r>
          </a:p>
          <a:p>
            <a:r>
              <a:rPr lang="ru-RU" dirty="0"/>
              <a:t>23 	17</a:t>
            </a:r>
          </a:p>
          <a:p>
            <a:r>
              <a:rPr lang="ru-RU" dirty="0"/>
              <a:t>22 	15</a:t>
            </a:r>
          </a:p>
          <a:p>
            <a:r>
              <a:rPr lang="ru-RU" dirty="0"/>
              <a:t>19 	15</a:t>
            </a:r>
          </a:p>
          <a:p>
            <a:r>
              <a:rPr lang="ru-RU" dirty="0"/>
              <a:t>19 	14</a:t>
            </a:r>
          </a:p>
          <a:p>
            <a:r>
              <a:rPr lang="ru-RU" dirty="0"/>
              <a:t>18 	14</a:t>
            </a:r>
          </a:p>
          <a:p>
            <a:r>
              <a:rPr lang="ru-RU" dirty="0"/>
              <a:t>16 	13</a:t>
            </a:r>
          </a:p>
          <a:p>
            <a:r>
              <a:rPr lang="ru-RU" dirty="0"/>
              <a:t>15	 12</a:t>
            </a:r>
          </a:p>
          <a:p>
            <a:r>
              <a:rPr lang="ru-RU" dirty="0"/>
              <a:t>14 	12</a:t>
            </a:r>
          </a:p>
          <a:p>
            <a:r>
              <a:rPr lang="ru-RU" dirty="0"/>
              <a:t>13 	11</a:t>
            </a:r>
          </a:p>
          <a:p>
            <a:r>
              <a:rPr lang="ru-RU" dirty="0"/>
              <a:t>12	 11</a:t>
            </a:r>
          </a:p>
          <a:p>
            <a:r>
              <a:rPr lang="ru-RU" dirty="0"/>
              <a:t>12	 8</a:t>
            </a:r>
          </a:p>
          <a:p>
            <a:r>
              <a:rPr lang="ru-RU" dirty="0"/>
              <a:t>12 	8</a:t>
            </a:r>
          </a:p>
          <a:p>
            <a:r>
              <a:rPr lang="ru-RU" dirty="0"/>
              <a:t>10 	7</a:t>
            </a:r>
          </a:p>
          <a:p>
            <a:r>
              <a:rPr lang="ru-RU" dirty="0"/>
              <a:t>10 	7</a:t>
            </a:r>
          </a:p>
          <a:p>
            <a:r>
              <a:rPr lang="ru-RU" dirty="0"/>
              <a:t>10 	4</a:t>
            </a:r>
          </a:p>
          <a:p>
            <a:r>
              <a:rPr lang="ru-RU" dirty="0"/>
              <a:t>10 	0</a:t>
            </a:r>
          </a:p>
        </p:txBody>
      </p:sp>
    </p:spTree>
    <p:extLst>
      <p:ext uri="{BB962C8B-B14F-4D97-AF65-F5344CB8AC3E}">
        <p14:creationId xmlns:p14="http://schemas.microsoft.com/office/powerpoint/2010/main" val="205465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Вопросы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Эмпирическая интерпретация (</a:t>
            </a:r>
            <a:r>
              <a:rPr lang="ru-RU" dirty="0" err="1"/>
              <a:t>операционализацией</a:t>
            </a:r>
            <a:r>
              <a:rPr lang="ru-RU" dirty="0"/>
              <a:t>)</a:t>
            </a:r>
          </a:p>
          <a:p>
            <a:r>
              <a:rPr lang="ru-RU" dirty="0"/>
              <a:t>Классификация методов статистического вывода</a:t>
            </a:r>
          </a:p>
          <a:p>
            <a:r>
              <a:rPr lang="ru-RU" dirty="0"/>
              <a:t>Методы корреляционного анализа</a:t>
            </a:r>
          </a:p>
          <a:p>
            <a:r>
              <a:rPr lang="ru-RU" dirty="0"/>
              <a:t>Методы анализа номинативных данных</a:t>
            </a:r>
            <a:endParaRPr lang="en-US" dirty="0"/>
          </a:p>
          <a:p>
            <a:pPr lvl="1"/>
            <a:r>
              <a:rPr lang="kk-KZ" dirty="0">
                <a:solidFill>
                  <a:srgbClr val="0070C0"/>
                </a:solidFill>
              </a:rPr>
              <a:t>Критерий </a:t>
            </a:r>
            <a:r>
              <a:rPr lang="kk-KZ" i="1" dirty="0">
                <a:solidFill>
                  <a:srgbClr val="0070C0"/>
                </a:solidFill>
                <a:sym typeface="Symbol"/>
              </a:rPr>
              <a:t></a:t>
            </a:r>
            <a:r>
              <a:rPr lang="kk-KZ" i="1" baseline="30000" dirty="0">
                <a:solidFill>
                  <a:srgbClr val="0070C0"/>
                </a:solidFill>
                <a:sym typeface="Symbol"/>
              </a:rPr>
              <a:t>2</a:t>
            </a:r>
            <a:r>
              <a:rPr lang="en-US" i="1" dirty="0">
                <a:solidFill>
                  <a:srgbClr val="0070C0"/>
                </a:solidFill>
              </a:rPr>
              <a:t>-</a:t>
            </a:r>
            <a:r>
              <a:rPr lang="kk-KZ" i="1" dirty="0">
                <a:solidFill>
                  <a:srgbClr val="0070C0"/>
                </a:solidFill>
              </a:rPr>
              <a:t>Пирсона </a:t>
            </a:r>
            <a:endParaRPr lang="ru-RU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4162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347642"/>
          </a:xfrm>
        </p:spPr>
        <p:txBody>
          <a:bodyPr>
            <a:noAutofit/>
          </a:bodyPr>
          <a:lstStyle/>
          <a:p>
            <a:r>
              <a:rPr lang="ru-RU" sz="2000" dirty="0"/>
              <a:t>Посчитать меры изменчивости, асимметрию, </a:t>
            </a:r>
            <a:r>
              <a:rPr lang="ru-RU" sz="2000" dirty="0" err="1"/>
              <a:t>экцесс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524000" y="357166"/>
          <a:ext cx="7358082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59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ru-RU" dirty="0"/>
                        <a:t>Номер  </a:t>
                      </a:r>
                      <a:r>
                        <a:rPr lang="ru-RU" dirty="0" err="1"/>
                        <a:t>исп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-25000" dirty="0"/>
                        <a:t>i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2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3</a:t>
                      </a:r>
                      <a:endParaRPr lang="ru-RU" b="0" i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(x</a:t>
                      </a:r>
                      <a:r>
                        <a:rPr lang="en-US" b="0" i="1" baseline="-25000" dirty="0"/>
                        <a:t>i</a:t>
                      </a:r>
                      <a:r>
                        <a:rPr lang="en-US" b="0" i="1" dirty="0"/>
                        <a:t>-M)</a:t>
                      </a:r>
                      <a:r>
                        <a:rPr lang="en-US" b="0" i="1" baseline="30000" dirty="0"/>
                        <a:t>4</a:t>
                      </a:r>
                      <a:endParaRPr lang="ru-RU" b="0" i="1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-1,1995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1,2744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r>
                        <a:rPr lang="ru-RU" dirty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39272" y="642919"/>
            <a:ext cx="258353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M=</a:t>
            </a:r>
            <a:endParaRPr lang="ru-RU" dirty="0"/>
          </a:p>
          <a:p>
            <a:endParaRPr lang="en-US" dirty="0"/>
          </a:p>
          <a:p>
            <a:r>
              <a:rPr lang="en-US" dirty="0">
                <a:sym typeface="Symbol"/>
              </a:rPr>
              <a:t></a:t>
            </a:r>
            <a:r>
              <a:rPr lang="en-US" baseline="30000" dirty="0">
                <a:sym typeface="Symbol"/>
              </a:rPr>
              <a:t>2</a:t>
            </a:r>
            <a:r>
              <a:rPr lang="ru-RU" baseline="30000" dirty="0">
                <a:sym typeface="Symbol"/>
              </a:rPr>
              <a:t>=</a:t>
            </a:r>
            <a:endParaRPr lang="en-US" dirty="0">
              <a:sym typeface="Symbol"/>
            </a:endParaRPr>
          </a:p>
          <a:p>
            <a:endParaRPr lang="en-US" baseline="30000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= 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3</a:t>
            </a:r>
            <a:r>
              <a:rPr lang="ru-RU" baseline="-25000" dirty="0">
                <a:sym typeface="Symbol"/>
              </a:rPr>
              <a:t>=</a:t>
            </a:r>
            <a:r>
              <a:rPr lang="ru-RU" dirty="0">
                <a:sym typeface="Symbol"/>
              </a:rPr>
              <a:t>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=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4</a:t>
            </a:r>
            <a:r>
              <a:rPr lang="ru-RU" dirty="0">
                <a:sym typeface="Symbol"/>
              </a:rPr>
              <a:t>= </a:t>
            </a:r>
            <a:endParaRPr lang="en-US" dirty="0">
              <a:sym typeface="Symbol"/>
            </a:endParaRPr>
          </a:p>
          <a:p>
            <a:endParaRPr lang="en-US" baseline="-25000" dirty="0">
              <a:sym typeface="Symbol"/>
            </a:endParaRPr>
          </a:p>
          <a:p>
            <a:r>
              <a:rPr lang="en-US" dirty="0">
                <a:sym typeface="Symbol"/>
              </a:rPr>
              <a:t>E</a:t>
            </a:r>
            <a:r>
              <a:rPr lang="ru-RU" dirty="0">
                <a:sym typeface="Symbol"/>
              </a:rPr>
              <a:t>=- </a:t>
            </a:r>
          </a:p>
          <a:p>
            <a:endParaRPr lang="ru-RU" dirty="0">
              <a:sym typeface="Symbol"/>
            </a:endParaRPr>
          </a:p>
          <a:p>
            <a:r>
              <a:rPr lang="en-US" dirty="0">
                <a:sym typeface="Symbol"/>
              </a:rPr>
              <a:t></a:t>
            </a:r>
            <a:r>
              <a:rPr lang="ru-RU" dirty="0">
                <a:sym typeface="Symbol"/>
              </a:rPr>
              <a:t>(</a:t>
            </a:r>
            <a:r>
              <a:rPr lang="en-US" dirty="0">
                <a:sym typeface="Symbol"/>
              </a:rPr>
              <a:t>As</a:t>
            </a:r>
            <a:r>
              <a:rPr lang="ru-RU" dirty="0">
                <a:sym typeface="Symbol"/>
              </a:rPr>
              <a:t>)</a:t>
            </a:r>
            <a:r>
              <a:rPr lang="en-US" dirty="0">
                <a:sym typeface="Symbol"/>
              </a:rPr>
              <a:t> =</a:t>
            </a:r>
            <a:r>
              <a:rPr lang="ru-RU" dirty="0">
                <a:sym typeface="Symbol"/>
              </a:rPr>
              <a:t>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(Ex)=</a:t>
            </a:r>
            <a:r>
              <a:rPr lang="ru-RU" dirty="0">
                <a:sym typeface="Symbol"/>
              </a:rPr>
              <a:t> 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ru-RU" dirty="0">
                <a:sym typeface="Symbol"/>
              </a:rPr>
              <a:t>            </a:t>
            </a:r>
            <a:r>
              <a:rPr lang="en-US" dirty="0">
                <a:sym typeface="Symbol"/>
              </a:rPr>
              <a:t>&lt;</a:t>
            </a:r>
            <a:endParaRPr lang="ru-RU" dirty="0">
              <a:sym typeface="Symbol"/>
            </a:endParaRPr>
          </a:p>
          <a:p>
            <a:r>
              <a:rPr lang="kk-KZ" dirty="0">
                <a:sym typeface="Symbol"/>
              </a:rPr>
              <a:t>Симм/нет</a:t>
            </a:r>
            <a:endParaRPr lang="en-US" dirty="0">
              <a:sym typeface="Symbol"/>
            </a:endParaRPr>
          </a:p>
          <a:p>
            <a:r>
              <a:rPr lang="ru-RU" dirty="0">
                <a:sym typeface="Symbol"/>
              </a:rPr>
              <a:t>        </a:t>
            </a:r>
            <a:r>
              <a:rPr lang="en-US" dirty="0">
                <a:sym typeface="Symbol"/>
              </a:rPr>
              <a:t>&lt;</a:t>
            </a:r>
            <a:r>
              <a:rPr lang="ru-RU" dirty="0">
                <a:sym typeface="Symbol"/>
              </a:rPr>
              <a:t> </a:t>
            </a:r>
            <a:endParaRPr lang="kk-KZ" dirty="0">
              <a:sym typeface="Symbol"/>
            </a:endParaRPr>
          </a:p>
          <a:p>
            <a:r>
              <a:rPr lang="kk-KZ" dirty="0">
                <a:sym typeface="Symbol"/>
              </a:rPr>
              <a:t>Нормальное/нет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8678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 определении степени выраженности некоторого психического свойства в контрольной</a:t>
            </a:r>
            <a:r>
              <a:rPr lang="en-US" dirty="0"/>
              <a:t> </a:t>
            </a:r>
            <a:r>
              <a:rPr lang="ru-RU" dirty="0"/>
              <a:t>группе были получены следующие результаты.</a:t>
            </a:r>
          </a:p>
          <a:p>
            <a:r>
              <a:rPr lang="ru-RU" dirty="0"/>
              <a:t>Контрольная – 27, 16, 15, 13, 23, 23, 14, 15, 22, 21, 16, 16, 18, 17, 10, 12, 17</a:t>
            </a:r>
          </a:p>
          <a:p>
            <a:r>
              <a:rPr lang="ru-RU" dirty="0"/>
              <a:t>Построить кривую распределения признака, рассчитать меры центральной тенденции, изменчивости, отклонения от симметрического, отклонения формы строения вершины симметрической кривой от нормальной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131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1097" y="0"/>
            <a:ext cx="9720072" cy="1499616"/>
          </a:xfrm>
        </p:spPr>
        <p:txBody>
          <a:bodyPr>
            <a:normAutofit/>
          </a:bodyPr>
          <a:lstStyle/>
          <a:p>
            <a:r>
              <a:rPr lang="ru-RU" dirty="0"/>
              <a:t>Эмпирическая интерпретация  / </a:t>
            </a:r>
            <a:r>
              <a:rPr lang="ru-RU" dirty="0" err="1"/>
              <a:t>Операционализация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611" y="1499616"/>
            <a:ext cx="9425189" cy="523603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Сложные процедуры разработки теоретической части программы исследования, </a:t>
            </a:r>
            <a:r>
              <a:rPr lang="ru-RU" dirty="0" err="1"/>
              <a:t>операционализации</a:t>
            </a:r>
            <a:r>
              <a:rPr lang="ru-RU" dirty="0"/>
              <a:t> понятий: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kk-KZ" b="1" dirty="0"/>
              <a:t>Программа исследования</a:t>
            </a:r>
            <a:r>
              <a:rPr lang="ru-RU" b="1" dirty="0"/>
              <a:t>: </a:t>
            </a:r>
          </a:p>
          <a:p>
            <a:r>
              <a:rPr lang="ru-RU" dirty="0"/>
              <a:t>♦ формулировка проблемы; </a:t>
            </a:r>
          </a:p>
          <a:p>
            <a:r>
              <a:rPr lang="ru-RU" dirty="0"/>
              <a:t>♦ определение цели и задач исследования; </a:t>
            </a:r>
          </a:p>
          <a:p>
            <a:r>
              <a:rPr lang="ru-RU" dirty="0"/>
              <a:t>♦ логический анализ основных понятий; </a:t>
            </a:r>
          </a:p>
          <a:p>
            <a:r>
              <a:rPr lang="ru-RU" dirty="0">
                <a:solidFill>
                  <a:srgbClr val="0070C0"/>
                </a:solidFill>
              </a:rPr>
              <a:t>построение теоретической модели предмета исследования</a:t>
            </a:r>
          </a:p>
          <a:p>
            <a:r>
              <a:rPr lang="ru-RU" dirty="0"/>
              <a:t>♦ выдвижение гипотез и </a:t>
            </a:r>
            <a:r>
              <a:rPr lang="ru-RU" dirty="0" err="1"/>
              <a:t>операционализация</a:t>
            </a:r>
            <a:r>
              <a:rPr lang="ru-RU" dirty="0"/>
              <a:t> понятий; </a:t>
            </a:r>
          </a:p>
          <a:p>
            <a:r>
              <a:rPr lang="ru-RU" dirty="0"/>
              <a:t>♦ определение выборочной совокупности; </a:t>
            </a:r>
          </a:p>
          <a:p>
            <a:r>
              <a:rPr lang="ru-RU" dirty="0"/>
              <a:t>♦ выбор методов и составление инструментария; </a:t>
            </a:r>
          </a:p>
          <a:p>
            <a:r>
              <a:rPr lang="ru-RU" dirty="0"/>
              <a:t>♦ полевое обследование; </a:t>
            </a:r>
          </a:p>
          <a:p>
            <a:r>
              <a:rPr lang="ru-RU" dirty="0"/>
              <a:t>♦ обработка и интерпретация полученных данных; </a:t>
            </a:r>
          </a:p>
          <a:p>
            <a:r>
              <a:rPr lang="ru-RU" dirty="0"/>
              <a:t>♦ выводы и подготовка научного отчета.</a:t>
            </a:r>
          </a:p>
        </p:txBody>
      </p:sp>
    </p:spTree>
    <p:extLst>
      <p:ext uri="{BB962C8B-B14F-4D97-AF65-F5344CB8AC3E}">
        <p14:creationId xmlns:p14="http://schemas.microsoft.com/office/powerpoint/2010/main" val="241797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8490" y="160212"/>
            <a:ext cx="10998558" cy="1499616"/>
          </a:xfrm>
        </p:spPr>
        <p:txBody>
          <a:bodyPr>
            <a:normAutofit fontScale="90000"/>
          </a:bodyPr>
          <a:lstStyle/>
          <a:p>
            <a:r>
              <a:rPr lang="ru-RU" dirty="0"/>
              <a:t>Важное требование к формулировке гипотезы: она должна быть эмпирически проверяемой.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98489" y="2253802"/>
            <a:ext cx="10483403" cy="4604197"/>
          </a:xfrm>
        </p:spPr>
        <p:txBody>
          <a:bodyPr>
            <a:normAutofit fontScale="92500"/>
          </a:bodyPr>
          <a:lstStyle/>
          <a:p>
            <a:r>
              <a:rPr lang="kk-KZ" dirty="0"/>
              <a:t>Подбор понятий</a:t>
            </a:r>
            <a:r>
              <a:rPr lang="ru-RU" dirty="0"/>
              <a:t>, которые могут быть доступны наблюдению, измерению, регистрации, анализу  называют эмпирической интерпретацией, или </a:t>
            </a:r>
            <a:r>
              <a:rPr lang="ru-RU" dirty="0" err="1"/>
              <a:t>операционализацией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sz="2600" b="1" dirty="0">
                <a:solidFill>
                  <a:srgbClr val="00B0F0"/>
                </a:solidFill>
              </a:rPr>
              <a:t>Общим понятиям </a:t>
            </a:r>
            <a:r>
              <a:rPr lang="ru-RU" dirty="0"/>
              <a:t>подбирают частные определения, </a:t>
            </a:r>
            <a:r>
              <a:rPr lang="ru-RU" dirty="0">
                <a:solidFill>
                  <a:srgbClr val="00B050"/>
                </a:solidFill>
              </a:rPr>
              <a:t>понятия-индикаторы. </a:t>
            </a:r>
          </a:p>
          <a:p>
            <a:endParaRPr lang="ru-RU" dirty="0"/>
          </a:p>
          <a:p>
            <a:r>
              <a:rPr lang="ru-RU" dirty="0">
                <a:solidFill>
                  <a:srgbClr val="00B050"/>
                </a:solidFill>
              </a:rPr>
              <a:t>Понятия-индикаторы = понятия, обозначающие регистрируемые признаки</a:t>
            </a:r>
          </a:p>
          <a:p>
            <a:endParaRPr lang="ru-RU" dirty="0"/>
          </a:p>
          <a:p>
            <a:r>
              <a:rPr lang="ru-RU" i="1" dirty="0">
                <a:solidFill>
                  <a:srgbClr val="00B050"/>
                </a:solidFill>
              </a:rPr>
              <a:t>Эмпирический индикатор </a:t>
            </a:r>
            <a:r>
              <a:rPr lang="ru-RU" i="1" dirty="0"/>
              <a:t>— </a:t>
            </a:r>
            <a:r>
              <a:rPr lang="ru-RU" dirty="0"/>
              <a:t>элемент или характеристика объекта, которые доступны наблюдению и измерению.</a:t>
            </a:r>
          </a:p>
          <a:p>
            <a:endParaRPr lang="ru-RU" dirty="0"/>
          </a:p>
          <a:p>
            <a:r>
              <a:rPr lang="ru-RU" dirty="0"/>
              <a:t>Индикаторы служат эмпирической и </a:t>
            </a:r>
            <a:r>
              <a:rPr lang="ru-RU" dirty="0" err="1"/>
              <a:t>операциональной</a:t>
            </a:r>
            <a:r>
              <a:rPr lang="ru-RU" dirty="0"/>
              <a:t> интерпретации опорных понятий</a:t>
            </a:r>
          </a:p>
        </p:txBody>
      </p:sp>
    </p:spTree>
    <p:extLst>
      <p:ext uri="{BB962C8B-B14F-4D97-AF65-F5344CB8AC3E}">
        <p14:creationId xmlns:p14="http://schemas.microsoft.com/office/powerpoint/2010/main" val="162190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300766" y="214290"/>
            <a:ext cx="8910034" cy="5942670"/>
          </a:xfrm>
        </p:spPr>
        <p:txBody>
          <a:bodyPr/>
          <a:lstStyle/>
          <a:p>
            <a:r>
              <a:rPr lang="ru-RU" dirty="0"/>
              <a:t>Ключевое понятие всегда больше регистрирующих его индикаторов</a:t>
            </a:r>
          </a:p>
          <a:p>
            <a:endParaRPr lang="ru-RU" dirty="0"/>
          </a:p>
          <a:p>
            <a:r>
              <a:rPr lang="ru-RU" dirty="0"/>
              <a:t>Общее (ключевое) понятие дает нам неструктурированное (интуитивное) изображение фрагмента реальности</a:t>
            </a:r>
          </a:p>
          <a:p>
            <a:endParaRPr lang="ru-RU" dirty="0"/>
          </a:p>
          <a:p>
            <a:r>
              <a:rPr lang="ru-RU" dirty="0"/>
              <a:t>На стадии </a:t>
            </a:r>
            <a:r>
              <a:rPr lang="ru-RU" b="1" dirty="0"/>
              <a:t>эмпирической интерпретации </a:t>
            </a:r>
            <a:r>
              <a:rPr lang="ru-RU" dirty="0"/>
              <a:t>главная задача — обеспечить максимально полное описание проблемы исследования в </a:t>
            </a:r>
            <a:r>
              <a:rPr lang="ru-RU" b="1" dirty="0"/>
              <a:t>понятиях-индикаторах</a:t>
            </a:r>
            <a:r>
              <a:rPr lang="ru-RU" dirty="0"/>
              <a:t>, сформировать «вселенную» индикаторов (</a:t>
            </a:r>
            <a:r>
              <a:rPr lang="ru-RU" dirty="0" err="1"/>
              <a:t>Добреньков</a:t>
            </a:r>
            <a:r>
              <a:rPr lang="ru-RU" dirty="0"/>
              <a:t> В.И.).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52962608"/>
              </p:ext>
            </p:extLst>
          </p:nvPr>
        </p:nvGraphicFramePr>
        <p:xfrm>
          <a:off x="3048000" y="3721995"/>
          <a:ext cx="6096000" cy="3136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3142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Классификация методов статистического вывода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Приступаю к </a:t>
            </a:r>
            <a:r>
              <a:rPr lang="ru-RU" dirty="0" err="1"/>
              <a:t>операционализации</a:t>
            </a:r>
            <a:r>
              <a:rPr lang="ru-RU" dirty="0"/>
              <a:t> гипотезы исследователь должен представлять к какому методу статистического выводы будут соответствовать  получаемые данные.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Основания для выбора методов стат.вывода</a:t>
            </a:r>
          </a:p>
          <a:p>
            <a:pPr lvl="1"/>
            <a:r>
              <a:rPr lang="ru-RU" dirty="0"/>
              <a:t>Первое основание – типы шкалы, в которых измерены признаки</a:t>
            </a: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2625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85970"/>
            <a:ext cx="9720072" cy="779945"/>
          </a:xfrm>
        </p:spPr>
        <p:txBody>
          <a:bodyPr/>
          <a:lstStyle/>
          <a:p>
            <a:r>
              <a:rPr lang="kk-KZ" dirty="0"/>
              <a:t>Методы сравнения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88277354"/>
              </p:ext>
            </p:extLst>
          </p:nvPr>
        </p:nvGraphicFramePr>
        <p:xfrm>
          <a:off x="1024128" y="965915"/>
          <a:ext cx="10953224" cy="5813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7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03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8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6297">
                <a:tc>
                  <a:txBody>
                    <a:bodyPr/>
                    <a:lstStyle/>
                    <a:p>
                      <a:r>
                        <a:rPr lang="kk-KZ" sz="2400" dirty="0"/>
                        <a:t>Типы шкал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/>
                        <a:t>Х</a:t>
                      </a:r>
                      <a:r>
                        <a:rPr lang="ru-RU" sz="2400" dirty="0"/>
                        <a:t>,</a:t>
                      </a:r>
                      <a:r>
                        <a:rPr lang="en-US" sz="2400" dirty="0"/>
                        <a:t>Y</a:t>
                      </a:r>
                      <a:r>
                        <a:rPr lang="en-US" sz="2400" baseline="0" dirty="0"/>
                        <a:t> – </a:t>
                      </a:r>
                      <a:r>
                        <a:rPr lang="kk-KZ" sz="2400" baseline="0" dirty="0"/>
                        <a:t>количественные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/>
                        <a:t>Х</a:t>
                      </a:r>
                      <a:r>
                        <a:rPr lang="ru-RU" sz="2400" dirty="0"/>
                        <a:t>,</a:t>
                      </a:r>
                      <a:r>
                        <a:rPr lang="ru-RU" sz="2400" baseline="0" dirty="0"/>
                        <a:t> </a:t>
                      </a:r>
                      <a:r>
                        <a:rPr lang="en-US" sz="2400" baseline="0" dirty="0"/>
                        <a:t>Y </a:t>
                      </a:r>
                      <a:r>
                        <a:rPr lang="kk-KZ" sz="2400" baseline="0" dirty="0"/>
                        <a:t>качественные </a:t>
                      </a:r>
                      <a:r>
                        <a:rPr lang="ru-RU" sz="2400" baseline="0" dirty="0"/>
                        <a:t>(номинативные)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Х – качественный, </a:t>
                      </a:r>
                      <a:r>
                        <a:rPr lang="en-US" sz="2400" dirty="0"/>
                        <a:t>Y</a:t>
                      </a:r>
                      <a:r>
                        <a:rPr lang="en-US" sz="2400" baseline="0" dirty="0"/>
                        <a:t> </a:t>
                      </a:r>
                      <a:r>
                        <a:rPr lang="ru-RU" sz="2400" baseline="0" dirty="0"/>
                        <a:t>– количественный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0265">
                <a:tc>
                  <a:txBody>
                    <a:bodyPr/>
                    <a:lstStyle/>
                    <a:p>
                      <a:r>
                        <a:rPr lang="kk-KZ" sz="2400" dirty="0"/>
                        <a:t>Задачи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/>
                        <a:t>Корреляционный анализ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Анализ номинативных</a:t>
                      </a:r>
                      <a:r>
                        <a:rPr lang="ru-RU" sz="2400" baseline="0" dirty="0"/>
                        <a:t> данных: классификаций, сопряженности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Сравнение</a:t>
                      </a:r>
                      <a:r>
                        <a:rPr lang="ru-RU" sz="2400" baseline="0" dirty="0"/>
                        <a:t> выборок по уровню выраженности признака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4234">
                <a:tc>
                  <a:txBody>
                    <a:bodyPr/>
                    <a:lstStyle/>
                    <a:p>
                      <a:r>
                        <a:rPr lang="kk-KZ" sz="2400" dirty="0"/>
                        <a:t>Методы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rgbClr val="0070C0"/>
                          </a:solidFill>
                        </a:rPr>
                        <a:t>А) </a:t>
                      </a:r>
                      <a:r>
                        <a:rPr lang="en-US" sz="2400" i="1" dirty="0">
                          <a:solidFill>
                            <a:srgbClr val="0070C0"/>
                          </a:solidFill>
                        </a:rPr>
                        <a:t>r-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Пирсона,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Б) </a:t>
                      </a:r>
                      <a:r>
                        <a:rPr lang="en-US" sz="2400" i="1" dirty="0">
                          <a:solidFill>
                            <a:srgbClr val="0070C0"/>
                          </a:solidFill>
                        </a:rPr>
                        <a:t>r-</a:t>
                      </a:r>
                      <a:r>
                        <a:rPr lang="ru-RU" sz="2400" dirty="0" err="1">
                          <a:solidFill>
                            <a:srgbClr val="0070C0"/>
                          </a:solidFill>
                        </a:rPr>
                        <a:t>Спирмана</a:t>
                      </a:r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ym typeface="Symbol"/>
                        </a:rPr>
                        <a:t>-</a:t>
                      </a:r>
                      <a:r>
                        <a:rPr lang="ru-RU" sz="2400" dirty="0" err="1">
                          <a:sym typeface="Symbol"/>
                        </a:rPr>
                        <a:t>Кендала</a:t>
                      </a:r>
                      <a:r>
                        <a:rPr lang="ru-RU" sz="2400" dirty="0">
                          <a:sym typeface="Symbol"/>
                        </a:rPr>
                        <a:t> (для ранговых Х и </a:t>
                      </a:r>
                      <a:r>
                        <a:rPr lang="en-US" sz="2400" dirty="0">
                          <a:sym typeface="Symbol"/>
                        </a:rPr>
                        <a:t>Y</a:t>
                      </a:r>
                      <a:r>
                        <a:rPr lang="ru-RU" sz="2400" dirty="0">
                          <a:sym typeface="Symbol"/>
                        </a:rPr>
                        <a:t>)</a:t>
                      </a:r>
                      <a:endParaRPr lang="ru-RU" sz="2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rgbClr val="0070C0"/>
                          </a:solidFill>
                        </a:rPr>
                        <a:t>Критерий </a:t>
                      </a:r>
                      <a:r>
                        <a:rPr lang="kk-KZ" sz="2400" i="1" dirty="0">
                          <a:solidFill>
                            <a:srgbClr val="0070C0"/>
                          </a:solidFill>
                          <a:sym typeface="Symbol"/>
                        </a:rPr>
                        <a:t></a:t>
                      </a:r>
                      <a:r>
                        <a:rPr lang="kk-KZ" sz="2400" i="1" baseline="30000" dirty="0">
                          <a:solidFill>
                            <a:srgbClr val="0070C0"/>
                          </a:solidFill>
                          <a:sym typeface="Symbol"/>
                        </a:rPr>
                        <a:t>2</a:t>
                      </a:r>
                      <a:r>
                        <a:rPr lang="en-US" sz="2400" i="1" dirty="0">
                          <a:solidFill>
                            <a:srgbClr val="0070C0"/>
                          </a:solidFill>
                        </a:rPr>
                        <a:t>-</a:t>
                      </a:r>
                      <a:r>
                        <a:rPr lang="kk-KZ" sz="2400" i="1" dirty="0">
                          <a:solidFill>
                            <a:srgbClr val="0070C0"/>
                          </a:solidFill>
                        </a:rPr>
                        <a:t>Пирсона</a:t>
                      </a:r>
                      <a:r>
                        <a:rPr lang="kk-KZ" sz="2400" i="1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kk-KZ" sz="2400" i="1" baseline="0" dirty="0"/>
                        <a:t>(для классификаций и таблиц сопряженности) и др.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См. далее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92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Методы сравнения </a:t>
            </a:r>
            <a:r>
              <a:rPr lang="ru-RU" dirty="0"/>
              <a:t>(Х – качественный, </a:t>
            </a:r>
            <a:r>
              <a:rPr lang="en-US" dirty="0"/>
              <a:t>Y </a:t>
            </a:r>
            <a:r>
              <a:rPr lang="ru-RU" dirty="0"/>
              <a:t>– количественный)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41911939"/>
              </p:ext>
            </p:extLst>
          </p:nvPr>
        </p:nvGraphicFramePr>
        <p:xfrm>
          <a:off x="1024128" y="2465358"/>
          <a:ext cx="10009111" cy="386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81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Количество выборок 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Две выборки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/>
                        <a:t>Больше двух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/>
                        <a:t>Зависимость выборок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Независимые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Зависимые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dirty="0"/>
                        <a:t>Признак </a:t>
                      </a:r>
                      <a:r>
                        <a:rPr lang="en-US" dirty="0"/>
                        <a:t>Y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метрический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Параметрические</a:t>
                      </a:r>
                      <a:r>
                        <a:rPr lang="kk-KZ" baseline="0" dirty="0"/>
                        <a:t> методы сравнения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t-C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тьюдента</a:t>
                      </a:r>
                      <a:r>
                        <a:rPr lang="kk-KZ" baseline="0" dirty="0">
                          <a:solidFill>
                            <a:srgbClr val="0070C0"/>
                          </a:solidFill>
                        </a:rPr>
                        <a:t> для независимых выборок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t-C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тьюдента</a:t>
                      </a:r>
                      <a:r>
                        <a:rPr lang="kk-KZ" baseline="0" dirty="0">
                          <a:solidFill>
                            <a:srgbClr val="0070C0"/>
                          </a:solidFill>
                        </a:rPr>
                        <a:t> для зависимых выборок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Дисп.анализ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Дисп.анализ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dirty="0"/>
                        <a:t>ранговый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kk-KZ" dirty="0"/>
                        <a:t>Непараметрические методы сравнения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U-</a:t>
                      </a:r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Манна-Уитни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baseline="0" dirty="0">
                          <a:solidFill>
                            <a:schemeClr val="tx1"/>
                          </a:solidFill>
                        </a:rPr>
                        <a:t> критерий серий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>
                          <a:solidFill>
                            <a:srgbClr val="0070C0"/>
                          </a:solidFill>
                        </a:rPr>
                        <a:t>Т-Вилкоксона</a:t>
                      </a:r>
                      <a:r>
                        <a:rPr lang="kk-KZ" dirty="0">
                          <a:solidFill>
                            <a:schemeClr val="tx1"/>
                          </a:solidFill>
                        </a:rPr>
                        <a:t>, критерий знаков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rgbClr val="0070C0"/>
                          </a:solidFill>
                        </a:rPr>
                        <a:t>Н-Краскала-Уоллеса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i="1" dirty="0">
                          <a:solidFill>
                            <a:srgbClr val="0070C0"/>
                          </a:solidFill>
                          <a:sym typeface="Symbol"/>
                        </a:rPr>
                        <a:t></a:t>
                      </a:r>
                      <a:r>
                        <a:rPr lang="kk-KZ" i="1" baseline="30000" dirty="0">
                          <a:solidFill>
                            <a:srgbClr val="0070C0"/>
                          </a:solidFill>
                          <a:sym typeface="Symbol"/>
                        </a:rPr>
                        <a:t>2</a:t>
                      </a:r>
                      <a:r>
                        <a:rPr lang="en-US" i="1" dirty="0">
                          <a:solidFill>
                            <a:srgbClr val="0070C0"/>
                          </a:solidFill>
                        </a:rPr>
                        <a:t>-</a:t>
                      </a:r>
                      <a:r>
                        <a:rPr lang="ru-RU" i="1" dirty="0">
                          <a:solidFill>
                            <a:srgbClr val="0070C0"/>
                          </a:solidFill>
                        </a:rPr>
                        <a:t>Фридмана</a:t>
                      </a:r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426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721</TotalTime>
  <Words>2322</Words>
  <Application>Microsoft Office PowerPoint</Application>
  <PresentationFormat>Широкоэкранный</PresentationFormat>
  <Paragraphs>620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41" baseType="lpstr">
      <vt:lpstr>Arial</vt:lpstr>
      <vt:lpstr>Calibri</vt:lpstr>
      <vt:lpstr>Cambria Math</vt:lpstr>
      <vt:lpstr>Symbol</vt:lpstr>
      <vt:lpstr>Times New Roman</vt:lpstr>
      <vt:lpstr>Tw Cen MT</vt:lpstr>
      <vt:lpstr>Tw Cen MT Condensed</vt:lpstr>
      <vt:lpstr>Wingdings</vt:lpstr>
      <vt:lpstr>Wingdings 3</vt:lpstr>
      <vt:lpstr>Интеграл</vt:lpstr>
      <vt:lpstr>Лекция 11. Психологическое измерение.  Выбор метода статистического вывода </vt:lpstr>
      <vt:lpstr>Презентация PowerPoint</vt:lpstr>
      <vt:lpstr>Вопросы лекции</vt:lpstr>
      <vt:lpstr>Эмпирическая интерпретация  / Операционализация</vt:lpstr>
      <vt:lpstr>Важное требование к формулировке гипотезы: она должна быть эмпирически проверяемой.</vt:lpstr>
      <vt:lpstr>Презентация PowerPoint</vt:lpstr>
      <vt:lpstr>Классификация методов статистического вывода</vt:lpstr>
      <vt:lpstr>Методы сравнения</vt:lpstr>
      <vt:lpstr>Методы сравнения (Х – качественный, Y – количественный)</vt:lpstr>
      <vt:lpstr>Презентация PowerPoint</vt:lpstr>
      <vt:lpstr>Презентация PowerPoint</vt:lpstr>
      <vt:lpstr>Методы корреляционного анализа</vt:lpstr>
      <vt:lpstr>Методы анализа номинативных данных</vt:lpstr>
      <vt:lpstr>Методы анализа номинативных данных</vt:lpstr>
      <vt:lpstr>Презентация PowerPoint</vt:lpstr>
      <vt:lpstr>Методы анализа номинативных данных</vt:lpstr>
      <vt:lpstr>Анализ классификаций данных</vt:lpstr>
      <vt:lpstr>Таблица частот</vt:lpstr>
      <vt:lpstr>Презентация PowerPoint</vt:lpstr>
      <vt:lpstr>df = k-1 df=4 2эмп = 2,9333 2кр = 9,488 р=0,05 (=0,05)  Если 2&lt; 2кр , то гипотеза Н0  принимается Нет различия между эмпирическим и теор. распределением </vt:lpstr>
      <vt:lpstr>Анализ таблиц сопряженности</vt:lpstr>
      <vt:lpstr>Для данной задачи использовать формулу для двух распределений</vt:lpstr>
      <vt:lpstr>Презентация PowerPoint</vt:lpstr>
      <vt:lpstr>Методы анализа номинативных данных</vt:lpstr>
      <vt:lpstr>Анализ таблиц сопряженности</vt:lpstr>
      <vt:lpstr>Домашнее задание</vt:lpstr>
      <vt:lpstr>Задачи 2-е занятие</vt:lpstr>
      <vt:lpstr>Презентация PowerPoint</vt:lpstr>
      <vt:lpstr>Задача</vt:lpstr>
      <vt:lpstr>Посчитать меры изменчивости, асимметрию, экцесс</vt:lpstr>
      <vt:lpstr>Задача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Классификация методов психологического исследования Лекция 7. Неэкспериментальные методы исследования</dc:title>
  <dc:creator>Учетная запись Майкрософт</dc:creator>
  <cp:lastModifiedBy>Мынбаева Айгерим</cp:lastModifiedBy>
  <cp:revision>61</cp:revision>
  <cp:lastPrinted>2022-11-01T15:55:00Z</cp:lastPrinted>
  <dcterms:created xsi:type="dcterms:W3CDTF">2022-10-09T05:39:33Z</dcterms:created>
  <dcterms:modified xsi:type="dcterms:W3CDTF">2025-08-31T11:26:02Z</dcterms:modified>
</cp:coreProperties>
</file>